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8288000" cy="10287000"/>
  <p:notesSz cx="6858000" cy="9144000"/>
  <p:embeddedFontLst>
    <p:embeddedFont>
      <p:font typeface="Public Sans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ublic Sans" panose="020B060402020202020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ublic Sans" panose="020B060402020202020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ublic Sans" panose="020B060402020202020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Public Sans" panose="020B060402020202020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Public Sans" panose="020B060402020202020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Public Sans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Public Sans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Public Sans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Public Sans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789950" y="-212393"/>
            <a:ext cx="3505883" cy="10499393"/>
          </a:xfrm>
          <a:prstGeom prst="rect">
            <a:avLst/>
          </a:prstGeom>
          <a:solidFill>
            <a:srgbClr val="5D7963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520069" y="1441310"/>
            <a:ext cx="10539762" cy="7816990"/>
            <a:chOff x="0" y="0"/>
            <a:chExt cx="13716000" cy="10172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2"/>
              <a:stretch>
                <a:fillRect t="-393" b="-39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3"/>
              <a:stretch>
                <a:fillRect l="244" t="6054" r="151" b="441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133475"/>
            <a:ext cx="8753528" cy="344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20"/>
              </a:lnSpc>
            </a:pPr>
            <a:r>
              <a:rPr lang="en-US" sz="12200" spc="-244">
                <a:solidFill>
                  <a:srgbClr val="1C1D20"/>
                </a:solidFill>
                <a:latin typeface="Public Sans"/>
              </a:rPr>
              <a:t>Search Engine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071732"/>
            <a:ext cx="8590227" cy="2186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75"/>
              </a:lnSpc>
            </a:pPr>
            <a:r>
              <a:rPr lang="en-US" sz="8341" spc="-166">
                <a:solidFill>
                  <a:srgbClr val="1C1D20"/>
                </a:solidFill>
                <a:latin typeface="Public Sans"/>
              </a:rPr>
              <a:t>Đồ án cuối kì</a:t>
            </a:r>
          </a:p>
          <a:p>
            <a:pPr>
              <a:lnSpc>
                <a:spcPts val="7920"/>
              </a:lnSpc>
            </a:pPr>
            <a:r>
              <a:rPr lang="en-US" sz="7200" spc="-144">
                <a:solidFill>
                  <a:srgbClr val="1C1D20"/>
                </a:solidFill>
                <a:latin typeface="Public Sans"/>
              </a:rPr>
              <a:t>Kỹ thuật lập trình</a:t>
            </a:r>
          </a:p>
        </p:txBody>
      </p:sp>
      <p:sp>
        <p:nvSpPr>
          <p:cNvPr id="8" name="AutoShape 8"/>
          <p:cNvSpPr/>
          <p:nvPr/>
        </p:nvSpPr>
        <p:spPr>
          <a:xfrm rot="-5400000">
            <a:off x="4757666" y="2631832"/>
            <a:ext cx="3553460" cy="347197"/>
          </a:xfrm>
          <a:prstGeom prst="rect">
            <a:avLst/>
          </a:prstGeom>
          <a:solidFill>
            <a:srgbClr val="5D7963"/>
          </a:solid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630" r="27598"/>
          <a:stretch>
            <a:fillRect/>
          </a:stretch>
        </p:blipFill>
        <p:spPr>
          <a:xfrm>
            <a:off x="0" y="0"/>
            <a:ext cx="4414182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72862" y="3805475"/>
            <a:ext cx="3468458" cy="2676051"/>
            <a:chOff x="0" y="0"/>
            <a:chExt cx="4624610" cy="356806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4624610" cy="3568067"/>
            </a:xfrm>
            <a:prstGeom prst="rect">
              <a:avLst/>
            </a:prstGeom>
            <a:solidFill>
              <a:srgbClr val="5D796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72629" y="646749"/>
              <a:ext cx="3479353" cy="2265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r>
                <a:rPr lang="en-US" sz="3700" b="1" spc="136" dirty="0" err="1">
                  <a:solidFill>
                    <a:srgbClr val="FFFFFF"/>
                  </a:solidFill>
                  <a:latin typeface="Public Sans" panose="020B0604020202020204" charset="0"/>
                </a:rPr>
                <a:t>VectorInt</a:t>
              </a:r>
              <a:r>
                <a:rPr lang="en-US" sz="3700" b="1" spc="136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700" b="1" spc="136" dirty="0" err="1">
                  <a:solidFill>
                    <a:srgbClr val="FFFFFF"/>
                  </a:solidFill>
                  <a:latin typeface="Public Sans" panose="020B0604020202020204" charset="0"/>
                </a:rPr>
                <a:t>và</a:t>
              </a:r>
              <a:r>
                <a:rPr lang="en-US" sz="3700" b="1" spc="136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700" b="1" spc="136" dirty="0" err="1">
                  <a:solidFill>
                    <a:srgbClr val="FFFFFF"/>
                  </a:solidFill>
                  <a:latin typeface="Public Sans" panose="020B0604020202020204" charset="0"/>
                </a:rPr>
                <a:t>VectorStr</a:t>
              </a:r>
              <a:endParaRPr lang="en-US" sz="3700" b="1" spc="136" dirty="0">
                <a:solidFill>
                  <a:srgbClr val="FFFFFF"/>
                </a:solidFill>
                <a:latin typeface="Public Sans" panose="020B0604020202020204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896042" y="914400"/>
            <a:ext cx="11363258" cy="9377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5D7963"/>
                </a:solidFill>
                <a:latin typeface="Public Sans"/>
              </a:rPr>
              <a:t>Bao </a:t>
            </a:r>
            <a:r>
              <a:rPr lang="en-US" sz="4800" dirty="0" err="1">
                <a:solidFill>
                  <a:srgbClr val="5D7963"/>
                </a:solidFill>
                <a:latin typeface="Public Sans"/>
              </a:rPr>
              <a:t>gồm</a:t>
            </a:r>
            <a:r>
              <a:rPr lang="en-US" sz="4800" dirty="0">
                <a:solidFill>
                  <a:srgbClr val="5D7963"/>
                </a:solidFill>
                <a:latin typeface="Public Sans"/>
              </a:rPr>
              <a:t>: </a:t>
            </a:r>
          </a:p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+ size</a:t>
            </a:r>
            <a:r>
              <a:rPr lang="en-US" sz="4800" dirty="0">
                <a:solidFill>
                  <a:srgbClr val="5D7963"/>
                </a:solidFill>
                <a:latin typeface="Public Sans"/>
              </a:rPr>
              <a:t>: </a:t>
            </a:r>
            <a:r>
              <a:rPr lang="en-US" sz="4800" dirty="0" err="1">
                <a:solidFill>
                  <a:srgbClr val="5D7963"/>
                </a:solidFill>
                <a:latin typeface="Public Sans"/>
              </a:rPr>
              <a:t>Số</a:t>
            </a:r>
            <a:r>
              <a:rPr lang="en-US" sz="4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/>
              </a:rPr>
              <a:t>lượng</a:t>
            </a:r>
            <a:r>
              <a:rPr lang="en-US" sz="4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/>
              </a:rPr>
              <a:t>phần</a:t>
            </a:r>
            <a:r>
              <a:rPr lang="en-US" sz="4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/>
              </a:rPr>
              <a:t>tử</a:t>
            </a:r>
            <a:r>
              <a:rPr lang="en-US" sz="4800" dirty="0">
                <a:solidFill>
                  <a:srgbClr val="5D7963"/>
                </a:solidFill>
                <a:latin typeface="Public Sans"/>
              </a:rPr>
              <a:t>.</a:t>
            </a:r>
          </a:p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+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mảng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động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int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và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string.</a:t>
            </a:r>
          </a:p>
          <a:p>
            <a:pPr>
              <a:lnSpc>
                <a:spcPts val="6719"/>
              </a:lnSpc>
            </a:pP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Các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chức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năng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: </a:t>
            </a:r>
          </a:p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+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pushBack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: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thêm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phần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tử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, sort: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sắp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xếp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.</a:t>
            </a:r>
          </a:p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+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init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: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khởi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tạo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, del: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xóa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mảng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động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.</a:t>
            </a:r>
          </a:p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+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lowerBound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: (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VectorStr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)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hàm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dùng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trong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tìm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kiếm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nhị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phân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, unique: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xóa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các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phần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tử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trùng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nhau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.</a:t>
            </a:r>
          </a:p>
          <a:p>
            <a:pPr>
              <a:lnSpc>
                <a:spcPts val="6719"/>
              </a:lnSpc>
              <a:spcBef>
                <a:spcPct val="0"/>
              </a:spcBef>
            </a:pPr>
            <a:endParaRPr lang="en-US" sz="4800" dirty="0">
              <a:solidFill>
                <a:srgbClr val="5D7963"/>
              </a:solidFill>
              <a:latin typeface="Public Sans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630" r="27598"/>
          <a:stretch>
            <a:fillRect/>
          </a:stretch>
        </p:blipFill>
        <p:spPr>
          <a:xfrm>
            <a:off x="0" y="0"/>
            <a:ext cx="4414182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72862" y="3809285"/>
            <a:ext cx="3468458" cy="2668431"/>
            <a:chOff x="0" y="0"/>
            <a:chExt cx="4624610" cy="355790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4624610" cy="3557907"/>
            </a:xfrm>
            <a:prstGeom prst="rect">
              <a:avLst/>
            </a:prstGeom>
            <a:solidFill>
              <a:srgbClr val="5D796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72629" y="646749"/>
              <a:ext cx="3479353" cy="2254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39"/>
                </a:lnSpc>
              </a:pPr>
              <a:r>
                <a:rPr lang="en-US" sz="3700" b="1" spc="136" dirty="0" err="1">
                  <a:solidFill>
                    <a:srgbClr val="FFFFFF"/>
                  </a:solidFill>
                  <a:latin typeface="Public Sans" panose="020B0604020202020204" charset="0"/>
                </a:rPr>
                <a:t>PairSI</a:t>
              </a:r>
              <a:r>
                <a:rPr lang="en-US" sz="3700" b="1" spc="136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</a:p>
            <a:p>
              <a:pPr algn="ctr">
                <a:lnSpc>
                  <a:spcPts val="4440"/>
                </a:lnSpc>
              </a:pPr>
              <a:r>
                <a:rPr lang="en-US" sz="3700" b="1" spc="136" dirty="0" err="1">
                  <a:solidFill>
                    <a:srgbClr val="FFFFFF"/>
                  </a:solidFill>
                  <a:latin typeface="Public Sans" panose="020B0604020202020204" charset="0"/>
                </a:rPr>
                <a:t>và</a:t>
              </a:r>
              <a:r>
                <a:rPr lang="en-US" sz="3700" b="1" spc="136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700" b="1" spc="136" dirty="0" err="1">
                  <a:solidFill>
                    <a:srgbClr val="FFFFFF"/>
                  </a:solidFill>
                  <a:latin typeface="Public Sans" panose="020B0604020202020204" charset="0"/>
                </a:rPr>
                <a:t>VectorPSI</a:t>
              </a:r>
              <a:endParaRPr lang="en-US" sz="3700" b="1" spc="136" dirty="0">
                <a:solidFill>
                  <a:srgbClr val="FFFFFF"/>
                </a:solidFill>
                <a:latin typeface="Public Sans" panose="020B0604020202020204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896042" y="914400"/>
            <a:ext cx="11363258" cy="851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5D7963"/>
                </a:solidFill>
                <a:latin typeface="Public Sans"/>
              </a:rPr>
              <a:t>Bao </a:t>
            </a:r>
            <a:r>
              <a:rPr lang="en-US" sz="4800" dirty="0" err="1">
                <a:solidFill>
                  <a:srgbClr val="5D7963"/>
                </a:solidFill>
                <a:latin typeface="Public Sans"/>
              </a:rPr>
              <a:t>gồm</a:t>
            </a:r>
            <a:r>
              <a:rPr lang="en-US" sz="4800" dirty="0">
                <a:solidFill>
                  <a:srgbClr val="5D7963"/>
                </a:solidFill>
                <a:latin typeface="Public Sans"/>
              </a:rPr>
              <a:t>: </a:t>
            </a:r>
          </a:p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+ int a: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lưu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giá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trị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int, string s: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lưu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giá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trị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string (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PairSI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). </a:t>
            </a:r>
          </a:p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+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VectorPSI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: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Lưu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mảng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động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các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PairSI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.</a:t>
            </a:r>
          </a:p>
          <a:p>
            <a:pPr>
              <a:lnSpc>
                <a:spcPts val="6719"/>
              </a:lnSpc>
            </a:pP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Các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chức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năng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: </a:t>
            </a:r>
          </a:p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+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cmpPSI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: so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sánh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2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PairSI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.</a:t>
            </a:r>
          </a:p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+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pushBack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: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thêm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phần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tử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, sort: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sắp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xếp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.</a:t>
            </a:r>
          </a:p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+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init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: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khởi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tạo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, del: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xóa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mảng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800" dirty="0" err="1">
                <a:solidFill>
                  <a:srgbClr val="5D7963"/>
                </a:solidFill>
                <a:latin typeface="Public Sans" panose="020B0604020202020204" charset="0"/>
              </a:rPr>
              <a:t>động</a:t>
            </a:r>
            <a:r>
              <a:rPr lang="en-US" sz="4800" dirty="0">
                <a:solidFill>
                  <a:srgbClr val="5D7963"/>
                </a:solidFill>
                <a:latin typeface="Public Sans" panose="020B0604020202020204" charset="0"/>
              </a:rPr>
              <a:t>.</a:t>
            </a:r>
          </a:p>
          <a:p>
            <a:pPr>
              <a:lnSpc>
                <a:spcPts val="6719"/>
              </a:lnSpc>
            </a:pPr>
            <a:endParaRPr lang="en-US" sz="4800" dirty="0">
              <a:solidFill>
                <a:srgbClr val="5D7963"/>
              </a:solidFill>
              <a:latin typeface="Public Sans" panose="020B0604020202020204" charset="0"/>
            </a:endParaRPr>
          </a:p>
          <a:p>
            <a:pPr>
              <a:lnSpc>
                <a:spcPts val="6719"/>
              </a:lnSpc>
              <a:spcBef>
                <a:spcPct val="0"/>
              </a:spcBef>
            </a:pPr>
            <a:endParaRPr lang="en-US" sz="4800" dirty="0">
              <a:solidFill>
                <a:srgbClr val="5D7963"/>
              </a:solidFill>
              <a:latin typeface="Public Sans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0"/>
            <a:ext cx="7350260" cy="10287000"/>
          </a:xfrm>
          <a:prstGeom prst="rect">
            <a:avLst/>
          </a:prstGeom>
          <a:solidFill>
            <a:srgbClr val="5D796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1160" r="24577"/>
          <a:stretch>
            <a:fillRect/>
          </a:stretch>
        </p:blipFill>
        <p:spPr>
          <a:xfrm>
            <a:off x="9720627" y="0"/>
            <a:ext cx="8567373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2558416" y="3526637"/>
            <a:ext cx="2955367" cy="3233726"/>
            <a:chOff x="0" y="0"/>
            <a:chExt cx="3940489" cy="4311635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3940489" cy="4311635"/>
            </a:xfrm>
            <a:prstGeom prst="rect">
              <a:avLst/>
            </a:prstGeom>
            <a:solidFill>
              <a:srgbClr val="5D796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504128" y="726432"/>
              <a:ext cx="2932232" cy="2855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spc="192" dirty="0">
                  <a:solidFill>
                    <a:srgbClr val="FFFFFF"/>
                  </a:solidFill>
                  <a:latin typeface="Public Sans" panose="020B0604020202020204" charset="0"/>
                </a:rPr>
                <a:t>ĐỌC FILE VĂN BẢN TIẾNG VIỆT UTF8 VÀ UTF16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" y="866775"/>
            <a:ext cx="6289485" cy="7502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4500"/>
              </a:lnSpc>
              <a:buFontTx/>
              <a:buChar char="-"/>
            </a:pPr>
            <a:r>
              <a:rPr lang="en-US" sz="4000" spc="30" dirty="0" err="1">
                <a:solidFill>
                  <a:srgbClr val="FFFFFF"/>
                </a:solidFill>
                <a:latin typeface="Public Sans" panose="020B0604020202020204" charset="0"/>
              </a:rPr>
              <a:t>Sử</a:t>
            </a:r>
            <a:r>
              <a:rPr lang="en-US" sz="4000" spc="30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  <a:r>
              <a:rPr lang="en-US" sz="4000" spc="30" dirty="0" err="1">
                <a:solidFill>
                  <a:srgbClr val="FFFFFF"/>
                </a:solidFill>
                <a:latin typeface="Public Sans" panose="020B0604020202020204" charset="0"/>
              </a:rPr>
              <a:t>dụng</a:t>
            </a:r>
            <a:r>
              <a:rPr lang="en-US" sz="4000" spc="30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  <a:r>
              <a:rPr lang="en-US" sz="4000" spc="30" dirty="0" err="1">
                <a:solidFill>
                  <a:srgbClr val="FFFFFF"/>
                </a:solidFill>
                <a:latin typeface="Public Sans" panose="020B0604020202020204" charset="0"/>
              </a:rPr>
              <a:t>các</a:t>
            </a:r>
            <a:r>
              <a:rPr lang="en-US" sz="4000" spc="30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  <a:r>
              <a:rPr lang="en-US" sz="4000" spc="30" dirty="0" err="1">
                <a:solidFill>
                  <a:srgbClr val="FFFFFF"/>
                </a:solidFill>
                <a:latin typeface="Public Sans" panose="020B0604020202020204" charset="0"/>
              </a:rPr>
              <a:t>thư</a:t>
            </a:r>
            <a:r>
              <a:rPr lang="en-US" sz="4000" spc="30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  <a:r>
              <a:rPr lang="en-US" sz="4000" spc="30" dirty="0" err="1">
                <a:solidFill>
                  <a:srgbClr val="FFFFFF"/>
                </a:solidFill>
                <a:latin typeface="Public Sans" panose="020B0604020202020204" charset="0"/>
              </a:rPr>
              <a:t>viện</a:t>
            </a:r>
            <a:r>
              <a:rPr lang="en-US" sz="4000" spc="30" dirty="0">
                <a:solidFill>
                  <a:srgbClr val="FFFFFF"/>
                </a:solidFill>
                <a:latin typeface="Public Sans" panose="020B0604020202020204" charset="0"/>
              </a:rPr>
              <a:t>: </a:t>
            </a:r>
            <a:r>
              <a:rPr lang="en-US" sz="4000" spc="30" dirty="0">
                <a:solidFill>
                  <a:schemeClr val="accent6">
                    <a:lumMod val="60000"/>
                    <a:lumOff val="40000"/>
                  </a:schemeClr>
                </a:solidFill>
                <a:latin typeface="Public Sans" panose="020B0604020202020204" charset="0"/>
              </a:rPr>
              <a:t>&lt;locale&gt;, &lt;</a:t>
            </a:r>
            <a:r>
              <a:rPr lang="en-US" sz="4000" spc="3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Public Sans" panose="020B0604020202020204" charset="0"/>
              </a:rPr>
              <a:t>codecvt</a:t>
            </a:r>
            <a:r>
              <a:rPr lang="en-US" sz="4000" spc="30" dirty="0">
                <a:solidFill>
                  <a:schemeClr val="accent6">
                    <a:lumMod val="60000"/>
                    <a:lumOff val="40000"/>
                  </a:schemeClr>
                </a:solidFill>
                <a:latin typeface="Public Sans" panose="020B0604020202020204" charset="0"/>
              </a:rPr>
              <a:t>&gt;, &lt;</a:t>
            </a:r>
            <a:r>
              <a:rPr lang="en-US" sz="4000" spc="3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Public Sans" panose="020B0604020202020204" charset="0"/>
              </a:rPr>
              <a:t>fstream</a:t>
            </a:r>
            <a:r>
              <a:rPr lang="en-US" sz="4000" spc="30" dirty="0">
                <a:solidFill>
                  <a:schemeClr val="accent6">
                    <a:lumMod val="60000"/>
                    <a:lumOff val="40000"/>
                  </a:schemeClr>
                </a:solidFill>
                <a:latin typeface="Public Sans" panose="020B0604020202020204" charset="0"/>
              </a:rPr>
              <a:t>&gt;.</a:t>
            </a:r>
          </a:p>
          <a:p>
            <a:pPr marL="571500" indent="-571500">
              <a:lnSpc>
                <a:spcPts val="4500"/>
              </a:lnSpc>
              <a:buFontTx/>
              <a:buChar char="-"/>
            </a:pPr>
            <a:r>
              <a:rPr lang="en-US" sz="4000" spc="12" dirty="0" err="1">
                <a:solidFill>
                  <a:srgbClr val="FFFFFF"/>
                </a:solidFill>
                <a:latin typeface="Public Sans" panose="020B0604020202020204" charset="0"/>
              </a:rPr>
              <a:t>Dùng</a:t>
            </a:r>
            <a:r>
              <a:rPr lang="en-US" sz="4000" spc="12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  <a:r>
              <a:rPr lang="en-US" sz="4000" spc="12" dirty="0" err="1">
                <a:solidFill>
                  <a:srgbClr val="FFFFFF"/>
                </a:solidFill>
                <a:latin typeface="Public Sans" panose="020B0604020202020204" charset="0"/>
              </a:rPr>
              <a:t>hàm</a:t>
            </a:r>
            <a:r>
              <a:rPr lang="en-US" sz="4000" spc="12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  <a:r>
              <a:rPr lang="en-US" sz="4000" spc="12" dirty="0" err="1">
                <a:solidFill>
                  <a:srgbClr val="FFFFFF"/>
                </a:solidFill>
                <a:latin typeface="Public Sans" panose="020B0604020202020204" charset="0"/>
              </a:rPr>
              <a:t>đọc</a:t>
            </a:r>
            <a:r>
              <a:rPr lang="en-US" sz="4000" spc="12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  <a:r>
              <a:rPr lang="en-US" sz="4000" spc="12" dirty="0" err="1">
                <a:solidFill>
                  <a:srgbClr val="FFFFFF"/>
                </a:solidFill>
                <a:latin typeface="Public Sans" panose="020B0604020202020204" charset="0"/>
              </a:rPr>
              <a:t>hai</a:t>
            </a:r>
            <a:r>
              <a:rPr lang="en-US" sz="4000" spc="12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  <a:r>
              <a:rPr lang="en-US" sz="4000" spc="12" dirty="0" err="1">
                <a:solidFill>
                  <a:srgbClr val="FFFFFF"/>
                </a:solidFill>
                <a:latin typeface="Public Sans" panose="020B0604020202020204" charset="0"/>
              </a:rPr>
              <a:t>định</a:t>
            </a:r>
            <a:r>
              <a:rPr lang="en-US" sz="4000" spc="12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  <a:r>
              <a:rPr lang="en-US" sz="4000" spc="12" dirty="0" err="1">
                <a:solidFill>
                  <a:srgbClr val="FFFFFF"/>
                </a:solidFill>
                <a:latin typeface="Public Sans" panose="020B0604020202020204" charset="0"/>
              </a:rPr>
              <a:t>dạng</a:t>
            </a:r>
            <a:r>
              <a:rPr lang="en-US" sz="4000" spc="12" dirty="0">
                <a:solidFill>
                  <a:srgbClr val="FFFFFF"/>
                </a:solidFill>
                <a:latin typeface="Public Sans" panose="020B0604020202020204" charset="0"/>
              </a:rPr>
              <a:t> file (UTF16 </a:t>
            </a:r>
            <a:r>
              <a:rPr lang="en-US" sz="4000" spc="12" dirty="0" err="1">
                <a:solidFill>
                  <a:srgbClr val="FFFFFF"/>
                </a:solidFill>
                <a:latin typeface="Public Sans" panose="020B0604020202020204" charset="0"/>
              </a:rPr>
              <a:t>và</a:t>
            </a:r>
            <a:r>
              <a:rPr lang="en-US" sz="4000" spc="12" dirty="0">
                <a:solidFill>
                  <a:srgbClr val="FFFFFF"/>
                </a:solidFill>
                <a:latin typeface="Public Sans" panose="020B0604020202020204" charset="0"/>
              </a:rPr>
              <a:t> UTF8). </a:t>
            </a:r>
          </a:p>
          <a:p>
            <a:pPr marL="571500" indent="-571500">
              <a:lnSpc>
                <a:spcPts val="4500"/>
              </a:lnSpc>
              <a:buFontTx/>
              <a:buChar char="-"/>
            </a:pPr>
            <a:r>
              <a:rPr lang="en-US" sz="4000" spc="30" dirty="0" err="1">
                <a:solidFill>
                  <a:srgbClr val="FFFFFF"/>
                </a:solidFill>
                <a:latin typeface="Public Sans" panose="020B0604020202020204" charset="0"/>
              </a:rPr>
              <a:t>Kiểm</a:t>
            </a:r>
            <a:r>
              <a:rPr lang="en-US" sz="4000" spc="30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  <a:r>
              <a:rPr lang="en-US" sz="4000" spc="30" dirty="0" err="1">
                <a:solidFill>
                  <a:srgbClr val="FFFFFF"/>
                </a:solidFill>
                <a:latin typeface="Public Sans" panose="020B0604020202020204" charset="0"/>
              </a:rPr>
              <a:t>tra</a:t>
            </a:r>
            <a:r>
              <a:rPr lang="en-US" sz="4000" spc="30" dirty="0">
                <a:solidFill>
                  <a:srgbClr val="FFFFFF"/>
                </a:solidFill>
                <a:latin typeface="Public Sans" panose="020B0604020202020204" charset="0"/>
              </a:rPr>
              <a:t> file là UTF8 hay UTF16 </a:t>
            </a:r>
            <a:r>
              <a:rPr lang="en-US" sz="4000" spc="30" dirty="0" err="1">
                <a:solidFill>
                  <a:srgbClr val="FFFFFF"/>
                </a:solidFill>
                <a:latin typeface="Public Sans" panose="020B0604020202020204" charset="0"/>
              </a:rPr>
              <a:t>để</a:t>
            </a:r>
            <a:r>
              <a:rPr lang="en-US" sz="4000" spc="30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  <a:r>
              <a:rPr lang="en-US" sz="4000" spc="30" dirty="0" err="1">
                <a:solidFill>
                  <a:srgbClr val="FFFFFF"/>
                </a:solidFill>
                <a:latin typeface="Public Sans" panose="020B0604020202020204" charset="0"/>
              </a:rPr>
              <a:t>chọn</a:t>
            </a:r>
            <a:r>
              <a:rPr lang="en-US" sz="4000" spc="30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  <a:r>
              <a:rPr lang="en-US" sz="4000" spc="30" dirty="0" err="1">
                <a:solidFill>
                  <a:srgbClr val="FFFFFF"/>
                </a:solidFill>
                <a:latin typeface="Public Sans" panose="020B0604020202020204" charset="0"/>
              </a:rPr>
              <a:t>cách</a:t>
            </a:r>
            <a:r>
              <a:rPr lang="en-US" sz="4000" spc="30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  <a:r>
              <a:rPr lang="en-US" sz="4000" spc="30" dirty="0" err="1">
                <a:solidFill>
                  <a:srgbClr val="FFFFFF"/>
                </a:solidFill>
                <a:latin typeface="Public Sans" panose="020B0604020202020204" charset="0"/>
              </a:rPr>
              <a:t>đọc</a:t>
            </a:r>
            <a:r>
              <a:rPr lang="en-US" sz="4000" spc="30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  <a:r>
              <a:rPr lang="en-US" sz="4000" spc="30" dirty="0" err="1">
                <a:solidFill>
                  <a:srgbClr val="FFFFFF"/>
                </a:solidFill>
                <a:latin typeface="Public Sans" panose="020B0604020202020204" charset="0"/>
              </a:rPr>
              <a:t>phù</a:t>
            </a:r>
            <a:r>
              <a:rPr lang="en-US" sz="4000" spc="30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  <a:r>
              <a:rPr lang="en-US" sz="4000" spc="30" dirty="0" err="1">
                <a:solidFill>
                  <a:srgbClr val="FFFFFF"/>
                </a:solidFill>
                <a:latin typeface="Public Sans" panose="020B0604020202020204" charset="0"/>
              </a:rPr>
              <a:t>hợp</a:t>
            </a:r>
            <a:r>
              <a:rPr lang="en-US" sz="4000" spc="30" dirty="0">
                <a:solidFill>
                  <a:srgbClr val="FFFFFF"/>
                </a:solidFill>
                <a:latin typeface="Public Sans" panose="020B0604020202020204" charset="0"/>
              </a:rPr>
              <a:t>:̣</a:t>
            </a:r>
          </a:p>
          <a:p>
            <a:pPr marL="571500" indent="-571500">
              <a:lnSpc>
                <a:spcPts val="4500"/>
              </a:lnSpc>
              <a:buFontTx/>
              <a:buChar char="-"/>
            </a:pPr>
            <a:r>
              <a:rPr lang="en-US" sz="4000" spc="30" dirty="0">
                <a:solidFill>
                  <a:srgbClr val="FFFFFF"/>
                </a:solidFill>
                <a:latin typeface="Public Sans" panose="020B0604020202020204" charset="0"/>
              </a:rPr>
              <a:t>File UTF16 sẽ có 3 byte </a:t>
            </a:r>
            <a:r>
              <a:rPr lang="en-US" sz="4000" spc="30" dirty="0" err="1">
                <a:solidFill>
                  <a:srgbClr val="FFFFFF"/>
                </a:solidFill>
                <a:latin typeface="Public Sans" panose="020B0604020202020204" charset="0"/>
              </a:rPr>
              <a:t>đầu</a:t>
            </a:r>
            <a:r>
              <a:rPr lang="en-US" sz="4000" spc="30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  <a:r>
              <a:rPr lang="en-US" sz="4000" spc="30" dirty="0" err="1">
                <a:solidFill>
                  <a:srgbClr val="FFFFFF"/>
                </a:solidFill>
                <a:latin typeface="Public Sans" panose="020B0604020202020204" charset="0"/>
              </a:rPr>
              <a:t>chứa</a:t>
            </a:r>
            <a:r>
              <a:rPr lang="en-US" sz="4000" spc="30" dirty="0">
                <a:solidFill>
                  <a:srgbClr val="FFFFFF"/>
                </a:solidFill>
                <a:latin typeface="Public Sans" panose="020B0604020202020204" charset="0"/>
              </a:rPr>
              <a:t> BOM, </a:t>
            </a:r>
            <a:r>
              <a:rPr lang="en-US" sz="4000" spc="30" dirty="0" err="1">
                <a:solidFill>
                  <a:srgbClr val="FFFFFF"/>
                </a:solidFill>
                <a:latin typeface="Public Sans" panose="020B0604020202020204" charset="0"/>
              </a:rPr>
              <a:t>còn</a:t>
            </a:r>
            <a:r>
              <a:rPr lang="en-US" sz="4000" spc="30" dirty="0">
                <a:solidFill>
                  <a:srgbClr val="FFFFFF"/>
                </a:solidFill>
                <a:latin typeface="Public Sans" panose="020B0604020202020204" charset="0"/>
              </a:rPr>
              <a:t> UTF8 </a:t>
            </a:r>
            <a:r>
              <a:rPr lang="en-US" sz="4000" spc="30" dirty="0" err="1">
                <a:solidFill>
                  <a:srgbClr val="FFFFFF"/>
                </a:solidFill>
                <a:latin typeface="Public Sans" panose="020B0604020202020204" charset="0"/>
              </a:rPr>
              <a:t>thì</a:t>
            </a:r>
            <a:r>
              <a:rPr lang="en-US" sz="4000" spc="30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  <a:r>
              <a:rPr lang="en-US" sz="4000" spc="30" dirty="0" err="1">
                <a:solidFill>
                  <a:srgbClr val="FFFFFF"/>
                </a:solidFill>
                <a:latin typeface="Public Sans" panose="020B0604020202020204" charset="0"/>
              </a:rPr>
              <a:t>không</a:t>
            </a:r>
            <a:r>
              <a:rPr lang="en-US" sz="4000" spc="30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  <a:r>
              <a:rPr lang="en-US" sz="4000" spc="30" dirty="0" err="1">
                <a:solidFill>
                  <a:srgbClr val="FFFFFF"/>
                </a:solidFill>
                <a:latin typeface="Public Sans" panose="020B0604020202020204" charset="0"/>
              </a:rPr>
              <a:t>chắc</a:t>
            </a:r>
            <a:r>
              <a:rPr lang="en-US" sz="4000" spc="30" dirty="0">
                <a:solidFill>
                  <a:srgbClr val="FFFFFF"/>
                </a:solidFill>
                <a:latin typeface="Public Sans" panose="020B0604020202020204" charset="0"/>
              </a:rPr>
              <a:t>.</a:t>
            </a:r>
          </a:p>
          <a:p>
            <a:pPr>
              <a:lnSpc>
                <a:spcPts val="4500"/>
              </a:lnSpc>
            </a:pPr>
            <a:endParaRPr lang="en-US" sz="4000" spc="30" dirty="0">
              <a:solidFill>
                <a:srgbClr val="FFFFFF"/>
              </a:solidFill>
              <a:latin typeface="Public Sans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79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478192" y="0"/>
            <a:ext cx="10809808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2599" b="1769"/>
          <a:stretch>
            <a:fillRect/>
          </a:stretch>
        </p:blipFill>
        <p:spPr>
          <a:xfrm>
            <a:off x="8560347" y="1028700"/>
            <a:ext cx="8698953" cy="379307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3205974"/>
            <a:ext cx="5338071" cy="3875051"/>
            <a:chOff x="0" y="0"/>
            <a:chExt cx="7117428" cy="5166735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7117428" cy="326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1" spc="160" dirty="0" err="1">
                  <a:solidFill>
                    <a:srgbClr val="FFFFFF"/>
                  </a:solidFill>
                  <a:latin typeface="Public Sans" panose="020B0604020202020204" charset="0"/>
                </a:rPr>
                <a:t>Tiền</a:t>
              </a:r>
              <a:r>
                <a:rPr lang="en-US" sz="8000" b="1" spc="16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8000" b="1" spc="160" dirty="0" err="1">
                  <a:solidFill>
                    <a:srgbClr val="FFFFFF"/>
                  </a:solidFill>
                  <a:latin typeface="Public Sans" panose="020B0604020202020204" charset="0"/>
                </a:rPr>
                <a:t>xử</a:t>
              </a:r>
              <a:r>
                <a:rPr lang="en-US" sz="8000" b="1" spc="16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8000" b="1" spc="160" dirty="0" err="1">
                  <a:solidFill>
                    <a:srgbClr val="FFFFFF"/>
                  </a:solidFill>
                  <a:latin typeface="Public Sans" panose="020B0604020202020204" charset="0"/>
                </a:rPr>
                <a:t>lí</a:t>
              </a:r>
              <a:r>
                <a:rPr lang="en-US" sz="8000" b="1" spc="16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8000" b="1" spc="160" dirty="0" err="1">
                  <a:solidFill>
                    <a:srgbClr val="FFFFFF"/>
                  </a:solidFill>
                  <a:latin typeface="Public Sans" panose="020B0604020202020204" charset="0"/>
                </a:rPr>
                <a:t>văn</a:t>
              </a:r>
              <a:r>
                <a:rPr lang="en-US" sz="8000" b="1" spc="16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8000" b="1" spc="160" dirty="0" err="1">
                  <a:solidFill>
                    <a:srgbClr val="FFFFFF"/>
                  </a:solidFill>
                  <a:latin typeface="Public Sans" panose="020B0604020202020204" charset="0"/>
                </a:rPr>
                <a:t>bản</a:t>
              </a:r>
              <a:endParaRPr lang="en-US" sz="8000" b="1" spc="160" dirty="0">
                <a:solidFill>
                  <a:srgbClr val="FFFFFF"/>
                </a:solidFill>
                <a:latin typeface="Public Sans" panose="020B060402020202020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699885"/>
              <a:ext cx="7117428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Làm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cho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văn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bản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tiếng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việt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trở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nên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đơn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giản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,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dễ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xử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lí</a:t>
              </a:r>
              <a:endParaRPr lang="en-US" sz="3000" spc="30" dirty="0">
                <a:solidFill>
                  <a:srgbClr val="FFFFFF"/>
                </a:solidFill>
                <a:latin typeface="Public Sans" panose="020B0604020202020204" charset="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560347" y="5493850"/>
            <a:ext cx="8645499" cy="391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9"/>
              </a:lnSpc>
            </a:pP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Các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bước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tiền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xử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lí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:</a:t>
            </a:r>
          </a:p>
          <a:p>
            <a:pPr>
              <a:lnSpc>
                <a:spcPts val="4439"/>
              </a:lnSpc>
            </a:pP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-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Xóa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dấu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: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xóa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dấu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văn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bản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,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chuyển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về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lưu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dạng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wstring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.</a:t>
            </a:r>
          </a:p>
          <a:p>
            <a:pPr>
              <a:lnSpc>
                <a:spcPts val="4439"/>
              </a:lnSpc>
            </a:pP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- lowercase: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chuyển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tất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cả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viết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 in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thành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thường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.</a:t>
            </a:r>
          </a:p>
          <a:p>
            <a:pPr>
              <a:lnSpc>
                <a:spcPts val="4440"/>
              </a:lnSpc>
            </a:pP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-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fixword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: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xóa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các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dấu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không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cần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699" spc="136" dirty="0" err="1">
                <a:solidFill>
                  <a:srgbClr val="5D7963"/>
                </a:solidFill>
                <a:latin typeface="Public Sans" panose="020B0604020202020204" charset="0"/>
              </a:rPr>
              <a:t>thiết</a:t>
            </a:r>
            <a:r>
              <a:rPr lang="en-US" sz="3699" spc="136" dirty="0">
                <a:solidFill>
                  <a:srgbClr val="5D7963"/>
                </a:solidFill>
                <a:latin typeface="Public Sans" panose="020B0604020202020204" charset="0"/>
              </a:rPr>
              <a:t>:  “.,/;:-_)(~!@#$%^&amp;*.\n”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79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478192" y="0"/>
            <a:ext cx="10809808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652" b="1652"/>
          <a:stretch>
            <a:fillRect/>
          </a:stretch>
        </p:blipFill>
        <p:spPr>
          <a:xfrm>
            <a:off x="8856585" y="1028700"/>
            <a:ext cx="8349260" cy="405396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3205974"/>
            <a:ext cx="5338071" cy="3875051"/>
            <a:chOff x="0" y="0"/>
            <a:chExt cx="7117428" cy="5166735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7117428" cy="326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1" spc="160" dirty="0" err="1">
                  <a:solidFill>
                    <a:srgbClr val="FFFFFF"/>
                  </a:solidFill>
                  <a:latin typeface="Public Sans" panose="020B0604020202020204" charset="0"/>
                </a:rPr>
                <a:t>Tiền</a:t>
              </a:r>
              <a:r>
                <a:rPr lang="en-US" sz="8000" b="1" spc="16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8000" b="1" spc="160" dirty="0" err="1">
                  <a:solidFill>
                    <a:srgbClr val="FFFFFF"/>
                  </a:solidFill>
                  <a:latin typeface="Public Sans" panose="020B0604020202020204" charset="0"/>
                </a:rPr>
                <a:t>xử</a:t>
              </a:r>
              <a:r>
                <a:rPr lang="en-US" sz="8000" b="1" spc="16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8000" b="1" spc="160" dirty="0" err="1">
                  <a:solidFill>
                    <a:srgbClr val="FFFFFF"/>
                  </a:solidFill>
                  <a:latin typeface="Public Sans" panose="020B0604020202020204" charset="0"/>
                </a:rPr>
                <a:t>lí</a:t>
              </a:r>
              <a:r>
                <a:rPr lang="en-US" sz="8000" b="1" spc="16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8000" b="1" spc="160" dirty="0" err="1">
                  <a:solidFill>
                    <a:srgbClr val="FFFFFF"/>
                  </a:solidFill>
                  <a:latin typeface="Public Sans" panose="020B0604020202020204" charset="0"/>
                </a:rPr>
                <a:t>văn</a:t>
              </a:r>
              <a:r>
                <a:rPr lang="en-US" sz="8000" b="1" spc="16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8000" b="1" spc="160" dirty="0" err="1">
                  <a:solidFill>
                    <a:srgbClr val="FFFFFF"/>
                  </a:solidFill>
                  <a:latin typeface="Public Sans" panose="020B0604020202020204" charset="0"/>
                </a:rPr>
                <a:t>bản</a:t>
              </a:r>
              <a:endParaRPr lang="en-US" sz="8000" b="1" spc="160" dirty="0">
                <a:solidFill>
                  <a:srgbClr val="FFFFFF"/>
                </a:solidFill>
                <a:latin typeface="Public Sans" panose="020B060402020202020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699885"/>
              <a:ext cx="7117428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Làm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cho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văn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bản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tiếng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việt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trở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nên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đơn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giản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,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dễ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xử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lí</a:t>
              </a:r>
              <a:endParaRPr lang="en-US" sz="3000" spc="30" dirty="0">
                <a:solidFill>
                  <a:srgbClr val="FFFFFF"/>
                </a:solidFill>
                <a:latin typeface="Public Sans" panose="020B0604020202020204" charset="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560347" y="6320620"/>
            <a:ext cx="8645499" cy="226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0"/>
              </a:lnSpc>
            </a:pP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Xóa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stopword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: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Stopword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là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những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từ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khóa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không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quan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trọng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trong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văn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bản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,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xóa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đi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để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tìm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kiếm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văn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bản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chính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xác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00" spc="136" dirty="0" err="1">
                <a:solidFill>
                  <a:srgbClr val="5D7963"/>
                </a:solidFill>
                <a:latin typeface="Public Sans" panose="020B0604020202020204" charset="0"/>
              </a:rPr>
              <a:t>hơn</a:t>
            </a:r>
            <a:r>
              <a:rPr lang="en-US" sz="3700" spc="136" dirty="0">
                <a:solidFill>
                  <a:srgbClr val="5D7963"/>
                </a:solidFill>
                <a:latin typeface="Public Sans" panose="020B060402020202020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79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478192" y="0"/>
            <a:ext cx="10809808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3205974"/>
            <a:ext cx="5338071" cy="3875051"/>
            <a:chOff x="0" y="0"/>
            <a:chExt cx="7117428" cy="5166735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7117428" cy="326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1" spc="160" dirty="0" err="1">
                  <a:solidFill>
                    <a:srgbClr val="FFFFFF"/>
                  </a:solidFill>
                  <a:latin typeface="Public Sans" panose="020B0604020202020204" charset="0"/>
                </a:rPr>
                <a:t>Tiền</a:t>
              </a:r>
              <a:r>
                <a:rPr lang="en-US" sz="8000" b="1" spc="16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8000" b="1" spc="160" dirty="0" err="1">
                  <a:solidFill>
                    <a:srgbClr val="FFFFFF"/>
                  </a:solidFill>
                  <a:latin typeface="Public Sans" panose="020B0604020202020204" charset="0"/>
                </a:rPr>
                <a:t>xử</a:t>
              </a:r>
              <a:r>
                <a:rPr lang="en-US" sz="8000" b="1" spc="16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8000" b="1" spc="160" dirty="0" err="1">
                  <a:solidFill>
                    <a:srgbClr val="FFFFFF"/>
                  </a:solidFill>
                  <a:latin typeface="Public Sans" panose="020B0604020202020204" charset="0"/>
                </a:rPr>
                <a:t>lí</a:t>
              </a:r>
              <a:r>
                <a:rPr lang="en-US" sz="8000" b="1" spc="16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8000" b="1" spc="160" dirty="0" err="1">
                  <a:solidFill>
                    <a:srgbClr val="FFFFFF"/>
                  </a:solidFill>
                  <a:latin typeface="Public Sans" panose="020B0604020202020204" charset="0"/>
                </a:rPr>
                <a:t>văn</a:t>
              </a:r>
              <a:r>
                <a:rPr lang="en-US" sz="8000" b="1" spc="16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8000" b="1" spc="160" dirty="0" err="1">
                  <a:solidFill>
                    <a:srgbClr val="FFFFFF"/>
                  </a:solidFill>
                  <a:latin typeface="Public Sans" panose="020B0604020202020204" charset="0"/>
                </a:rPr>
                <a:t>bản</a:t>
              </a:r>
              <a:endParaRPr lang="en-US" sz="8000" b="1" spc="160" dirty="0">
                <a:solidFill>
                  <a:srgbClr val="FFFFFF"/>
                </a:solidFill>
                <a:latin typeface="Public Sans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699885"/>
              <a:ext cx="7117428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Làm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cho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văn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bản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tiếng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việt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trở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nên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đơn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giản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,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dễ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xử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lí</a:t>
              </a:r>
              <a:endParaRPr lang="en-US" sz="3000" spc="30" dirty="0">
                <a:solidFill>
                  <a:srgbClr val="FFFFFF"/>
                </a:solidFill>
                <a:latin typeface="Public Sans" panose="020B0604020202020204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798130" y="914400"/>
            <a:ext cx="8461170" cy="752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  <a:spcBef>
                <a:spcPct val="0"/>
              </a:spcBef>
            </a:pP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-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Đọc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file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stopword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,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tiền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xử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lý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.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Tách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từng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dòng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stopword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thành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từng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token,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lưu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vào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struct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VectorStr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. </a:t>
            </a:r>
          </a:p>
          <a:p>
            <a:pPr>
              <a:lnSpc>
                <a:spcPts val="5399"/>
              </a:lnSpc>
              <a:spcBef>
                <a:spcPct val="0"/>
              </a:spcBef>
            </a:pP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-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Sắp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xếp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các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token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stopword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tăng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dần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theo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thứ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tự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từ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điển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.</a:t>
            </a:r>
          </a:p>
          <a:p>
            <a:pPr algn="just">
              <a:lnSpc>
                <a:spcPts val="5399"/>
              </a:lnSpc>
              <a:spcBef>
                <a:spcPct val="0"/>
              </a:spcBef>
            </a:pP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-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Tiến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hành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xóa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stopword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: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duyệt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qua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các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các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từ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trong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văn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bản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,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sử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dụng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chặt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nhị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̣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phân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để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tìm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những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vị trí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xuất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hiện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của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từ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trong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VectorStr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stopword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. So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khớp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từ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trong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văn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bản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với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từ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trong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stopword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,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nếu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giống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nhau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thì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xóa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599" spc="35" dirty="0" err="1">
                <a:solidFill>
                  <a:srgbClr val="5D7963"/>
                </a:solidFill>
                <a:latin typeface="Public Sans" panose="020B0604020202020204" charset="0"/>
              </a:rPr>
              <a:t>đi</a:t>
            </a:r>
            <a:r>
              <a:rPr lang="en-US" sz="3599" spc="35" dirty="0">
                <a:solidFill>
                  <a:srgbClr val="5D7963"/>
                </a:solidFill>
                <a:latin typeface="Public Sans" panose="020B060402020202020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885279" cy="10287000"/>
          </a:xfrm>
          <a:prstGeom prst="rect">
            <a:avLst/>
          </a:prstGeom>
          <a:solidFill>
            <a:srgbClr val="5D796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270" b="34764"/>
          <a:stretch>
            <a:fillRect/>
          </a:stretch>
        </p:blipFill>
        <p:spPr>
          <a:xfrm>
            <a:off x="10365951" y="5752116"/>
            <a:ext cx="5671398" cy="35061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921" r="35174" b="18250"/>
          <a:stretch>
            <a:fillRect/>
          </a:stretch>
        </p:blipFill>
        <p:spPr>
          <a:xfrm>
            <a:off x="10365951" y="1179549"/>
            <a:ext cx="5671398" cy="383380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723967" y="4166717"/>
            <a:ext cx="2955367" cy="1953566"/>
            <a:chOff x="0" y="0"/>
            <a:chExt cx="3940489" cy="2604755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3940489" cy="2604755"/>
            </a:xfrm>
            <a:prstGeom prst="rect">
              <a:avLst/>
            </a:prstGeom>
            <a:solidFill>
              <a:srgbClr val="5D796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504128" y="726432"/>
              <a:ext cx="2932232" cy="1127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800" b="1" spc="192" dirty="0">
                  <a:solidFill>
                    <a:srgbClr val="FFFFFF"/>
                  </a:solidFill>
                  <a:latin typeface="Public Sans" panose="020B0604020202020204" charset="0"/>
                </a:rPr>
                <a:t>TẠO METADATA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253284"/>
            <a:ext cx="5708414" cy="1304468"/>
            <a:chOff x="0" y="0"/>
            <a:chExt cx="7611219" cy="1739291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7611219" cy="761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40"/>
                </a:lnSpc>
              </a:pPr>
              <a:r>
                <a:rPr lang="en-US" sz="3700" b="1" spc="136" dirty="0" err="1">
                  <a:solidFill>
                    <a:srgbClr val="FFFFFF"/>
                  </a:solidFill>
                  <a:latin typeface="Public Sans" panose="020B0604020202020204" charset="0"/>
                </a:rPr>
                <a:t>Văn</a:t>
              </a:r>
              <a:r>
                <a:rPr lang="en-US" sz="3700" b="1" spc="136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700" b="1" spc="136" dirty="0" err="1">
                  <a:solidFill>
                    <a:srgbClr val="FFFFFF"/>
                  </a:solidFill>
                  <a:latin typeface="Public Sans" panose="020B0604020202020204" charset="0"/>
                </a:rPr>
                <a:t>bản</a:t>
              </a:r>
              <a:r>
                <a:rPr lang="en-US" sz="3700" b="1" spc="136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700" b="1" spc="136" dirty="0" err="1">
                  <a:solidFill>
                    <a:srgbClr val="FFFFFF"/>
                  </a:solidFill>
                  <a:latin typeface="Public Sans" panose="020B0604020202020204" charset="0"/>
                </a:rPr>
                <a:t>gốc</a:t>
              </a:r>
              <a:endParaRPr lang="en-US" sz="3700" b="1" spc="136" dirty="0">
                <a:solidFill>
                  <a:srgbClr val="FFFFFF"/>
                </a:solidFill>
                <a:latin typeface="Public Sans" panose="020B0604020202020204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34441"/>
              <a:ext cx="7611219" cy="704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Phức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tạp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khó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xử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lí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,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tìm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kiếm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lâu</a:t>
              </a:r>
              <a:endParaRPr lang="en-US" sz="3000" spc="30" dirty="0">
                <a:solidFill>
                  <a:srgbClr val="FFFFFF"/>
                </a:solidFill>
                <a:latin typeface="Public Sans" panose="020B0604020202020204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6031776"/>
            <a:ext cx="5708414" cy="2439848"/>
            <a:chOff x="0" y="0"/>
            <a:chExt cx="7611219" cy="325313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7611219" cy="1513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40"/>
                </a:lnSpc>
              </a:pPr>
              <a:r>
                <a:rPr lang="en-US" sz="3700" b="1" spc="136" dirty="0" err="1">
                  <a:solidFill>
                    <a:srgbClr val="FFFFFF"/>
                  </a:solidFill>
                  <a:latin typeface="Public Sans" panose="020B0604020202020204" charset="0"/>
                </a:rPr>
                <a:t>Văn</a:t>
              </a:r>
              <a:r>
                <a:rPr lang="en-US" sz="3700" b="1" spc="136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700" b="1" spc="136" dirty="0" err="1">
                  <a:solidFill>
                    <a:srgbClr val="FFFFFF"/>
                  </a:solidFill>
                  <a:latin typeface="Public Sans" panose="020B0604020202020204" charset="0"/>
                </a:rPr>
                <a:t>bản</a:t>
              </a:r>
              <a:r>
                <a:rPr lang="en-US" sz="3700" b="1" spc="136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700" b="1" spc="136" dirty="0" err="1">
                  <a:solidFill>
                    <a:srgbClr val="FFFFFF"/>
                  </a:solidFill>
                  <a:latin typeface="Public Sans" panose="020B0604020202020204" charset="0"/>
                </a:rPr>
                <a:t>sau</a:t>
              </a:r>
              <a:r>
                <a:rPr lang="en-US" sz="3700" b="1" spc="136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700" b="1" spc="136" dirty="0" err="1">
                  <a:solidFill>
                    <a:srgbClr val="FFFFFF"/>
                  </a:solidFill>
                  <a:latin typeface="Public Sans" panose="020B0604020202020204" charset="0"/>
                </a:rPr>
                <a:t>khi</a:t>
              </a:r>
              <a:r>
                <a:rPr lang="en-US" sz="3700" b="1" spc="136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700" b="1" spc="136" dirty="0" err="1">
                  <a:solidFill>
                    <a:srgbClr val="FFFFFF"/>
                  </a:solidFill>
                  <a:latin typeface="Public Sans" panose="020B0604020202020204" charset="0"/>
                </a:rPr>
                <a:t>rút</a:t>
              </a:r>
              <a:r>
                <a:rPr lang="en-US" sz="3700" b="1" spc="136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700" b="1" spc="136" dirty="0" err="1">
                  <a:solidFill>
                    <a:srgbClr val="FFFFFF"/>
                  </a:solidFill>
                  <a:latin typeface="Public Sans" panose="020B0604020202020204" charset="0"/>
                </a:rPr>
                <a:t>trích</a:t>
              </a:r>
              <a:r>
                <a:rPr lang="en-US" sz="3700" b="1" spc="136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700" b="1" spc="136" dirty="0" err="1">
                  <a:solidFill>
                    <a:srgbClr val="FFFFFF"/>
                  </a:solidFill>
                  <a:latin typeface="Public Sans" panose="020B0604020202020204" charset="0"/>
                </a:rPr>
                <a:t>vào</a:t>
              </a:r>
              <a:r>
                <a:rPr lang="en-US" sz="3700" b="1" spc="136" dirty="0">
                  <a:solidFill>
                    <a:srgbClr val="FFFFFF"/>
                  </a:solidFill>
                  <a:latin typeface="Public Sans" panose="020B0604020202020204" charset="0"/>
                </a:rPr>
                <a:t> metadata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786281"/>
              <a:ext cx="7611219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Đơn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giản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,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dễ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xử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lí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,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tìm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kiếm</a:t>
              </a:r>
              <a:r>
                <a:rPr lang="en-US" sz="3000" spc="30" dirty="0">
                  <a:solidFill>
                    <a:srgbClr val="FFFFFF"/>
                  </a:solidFill>
                  <a:latin typeface="Public Sans" panose="020B0604020202020204" charset="0"/>
                </a:rPr>
                <a:t> </a:t>
              </a:r>
              <a:r>
                <a:rPr lang="en-US" sz="3000" spc="30" dirty="0" err="1">
                  <a:solidFill>
                    <a:srgbClr val="FFFFFF"/>
                  </a:solidFill>
                  <a:latin typeface="Public Sans" panose="020B0604020202020204" charset="0"/>
                </a:rPr>
                <a:t>nhanh</a:t>
              </a:r>
              <a:endParaRPr lang="en-US" sz="3000" spc="30" dirty="0">
                <a:solidFill>
                  <a:srgbClr val="FFFFFF"/>
                </a:solidFill>
                <a:latin typeface="Public Sans" panose="020B0604020202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7843" r="27843"/>
          <a:stretch>
            <a:fillRect/>
          </a:stretch>
        </p:blipFill>
        <p:spPr>
          <a:xfrm>
            <a:off x="11452359" y="0"/>
            <a:ext cx="683564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2294500" y="1202649"/>
            <a:ext cx="5151358" cy="8098838"/>
          </a:xfrm>
          <a:prstGeom prst="rect">
            <a:avLst/>
          </a:prstGeom>
          <a:solidFill>
            <a:srgbClr val="5D7963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657225"/>
            <a:ext cx="2121766" cy="212176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4082617"/>
            <a:ext cx="2121766" cy="212176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7446420"/>
            <a:ext cx="2121766" cy="212176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799603" y="707585"/>
            <a:ext cx="5494250" cy="1673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1"/>
              </a:lnSpc>
            </a:pPr>
            <a:r>
              <a:rPr lang="en-US" sz="2981" spc="29" dirty="0" err="1">
                <a:solidFill>
                  <a:srgbClr val="5D7963"/>
                </a:solidFill>
                <a:latin typeface="Public Sans" panose="020B0604020202020204" charset="0"/>
              </a:rPr>
              <a:t>Dùng</a:t>
            </a:r>
            <a:r>
              <a:rPr lang="en-US" sz="2981" spc="2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2981" spc="29" dirty="0" err="1">
                <a:solidFill>
                  <a:srgbClr val="5D7963"/>
                </a:solidFill>
                <a:latin typeface="Public Sans" panose="020B0604020202020204" charset="0"/>
              </a:rPr>
              <a:t>vòng</a:t>
            </a:r>
            <a:r>
              <a:rPr lang="en-US" sz="2981" spc="2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2981" spc="29" dirty="0" err="1">
                <a:solidFill>
                  <a:srgbClr val="5D7963"/>
                </a:solidFill>
                <a:latin typeface="Public Sans" panose="020B0604020202020204" charset="0"/>
              </a:rPr>
              <a:t>lặp</a:t>
            </a:r>
            <a:r>
              <a:rPr lang="en-US" sz="2981" spc="29" dirty="0">
                <a:solidFill>
                  <a:srgbClr val="5D7963"/>
                </a:solidFill>
                <a:latin typeface="Public Sans" panose="020B0604020202020204" charset="0"/>
              </a:rPr>
              <a:t> qua </a:t>
            </a:r>
            <a:r>
              <a:rPr lang="en-US" sz="2981" spc="29" dirty="0" err="1">
                <a:solidFill>
                  <a:srgbClr val="5D7963"/>
                </a:solidFill>
                <a:latin typeface="Public Sans" panose="020B0604020202020204" charset="0"/>
              </a:rPr>
              <a:t>từng</a:t>
            </a:r>
            <a:r>
              <a:rPr lang="en-US" sz="2981" spc="29" dirty="0">
                <a:solidFill>
                  <a:srgbClr val="5D7963"/>
                </a:solidFill>
                <a:latin typeface="Public Sans" panose="020B0604020202020204" charset="0"/>
              </a:rPr>
              <a:t> file </a:t>
            </a:r>
            <a:r>
              <a:rPr lang="en-US" sz="2981" spc="29" dirty="0" err="1">
                <a:solidFill>
                  <a:srgbClr val="5D7963"/>
                </a:solidFill>
                <a:latin typeface="Public Sans" panose="020B0604020202020204" charset="0"/>
              </a:rPr>
              <a:t>để</a:t>
            </a:r>
            <a:r>
              <a:rPr lang="en-US" sz="2981" spc="2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2981" spc="29" dirty="0" err="1">
                <a:solidFill>
                  <a:srgbClr val="5D7963"/>
                </a:solidFill>
                <a:latin typeface="Public Sans" panose="020B0604020202020204" charset="0"/>
              </a:rPr>
              <a:t>rút</a:t>
            </a:r>
            <a:r>
              <a:rPr lang="en-US" sz="2981" spc="2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2981" spc="29" dirty="0" err="1">
                <a:solidFill>
                  <a:srgbClr val="5D7963"/>
                </a:solidFill>
                <a:latin typeface="Public Sans" panose="020B0604020202020204" charset="0"/>
              </a:rPr>
              <a:t>trích</a:t>
            </a:r>
            <a:r>
              <a:rPr lang="en-US" sz="2981" spc="2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2981" spc="29" dirty="0" err="1">
                <a:solidFill>
                  <a:srgbClr val="5D7963"/>
                </a:solidFill>
                <a:latin typeface="Public Sans" panose="020B0604020202020204" charset="0"/>
              </a:rPr>
              <a:t>dữ</a:t>
            </a:r>
            <a:r>
              <a:rPr lang="en-US" sz="2981" spc="2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2981" spc="29" dirty="0" err="1">
                <a:solidFill>
                  <a:srgbClr val="5D7963"/>
                </a:solidFill>
                <a:latin typeface="Public Sans" panose="020B0604020202020204" charset="0"/>
              </a:rPr>
              <a:t>liệu</a:t>
            </a:r>
            <a:r>
              <a:rPr lang="en-US" sz="2981" spc="2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2981" spc="29" dirty="0" err="1">
                <a:solidFill>
                  <a:srgbClr val="5D7963"/>
                </a:solidFill>
                <a:latin typeface="Public Sans" panose="020B0604020202020204" charset="0"/>
              </a:rPr>
              <a:t>từng</a:t>
            </a:r>
            <a:r>
              <a:rPr lang="en-US" sz="2981" spc="29" dirty="0">
                <a:solidFill>
                  <a:srgbClr val="5D7963"/>
                </a:solidFill>
                <a:latin typeface="Public Sans" panose="020B0604020202020204" charset="0"/>
              </a:rPr>
              <a:t> file </a:t>
            </a:r>
            <a:r>
              <a:rPr lang="en-US" sz="2981" spc="29" dirty="0" err="1">
                <a:solidFill>
                  <a:srgbClr val="5D7963"/>
                </a:solidFill>
                <a:latin typeface="Public Sans" panose="020B0604020202020204" charset="0"/>
              </a:rPr>
              <a:t>một</a:t>
            </a:r>
            <a:r>
              <a:rPr lang="en-US" sz="2981" spc="29" dirty="0">
                <a:solidFill>
                  <a:srgbClr val="5D7963"/>
                </a:solidFill>
                <a:latin typeface="Public Sans" panose="020B0604020202020204" charset="0"/>
              </a:rPr>
              <a:t>. </a:t>
            </a:r>
            <a:r>
              <a:rPr lang="en-US" sz="2981" spc="29" dirty="0" err="1">
                <a:solidFill>
                  <a:srgbClr val="5D7963"/>
                </a:solidFill>
                <a:latin typeface="Public Sans" panose="020B0604020202020204" charset="0"/>
              </a:rPr>
              <a:t>dùng</a:t>
            </a:r>
            <a:r>
              <a:rPr lang="en-US" sz="2981" spc="2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2981" spc="29" dirty="0" err="1">
                <a:solidFill>
                  <a:srgbClr val="5D7963"/>
                </a:solidFill>
                <a:latin typeface="Public Sans" panose="020B0604020202020204" charset="0"/>
              </a:rPr>
              <a:t>hàm</a:t>
            </a:r>
            <a:r>
              <a:rPr lang="en-US" sz="2981" spc="2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2981" spc="29" dirty="0" err="1">
                <a:solidFill>
                  <a:srgbClr val="5D7963"/>
                </a:solidFill>
                <a:latin typeface="Public Sans" panose="020B0604020202020204" charset="0"/>
              </a:rPr>
              <a:t>extractKeyword</a:t>
            </a:r>
            <a:endParaRPr lang="en-US" sz="2981" spc="29" dirty="0">
              <a:solidFill>
                <a:srgbClr val="5D7963"/>
              </a:solidFill>
              <a:latin typeface="Public Sans" panose="020B0604020202020204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799603" y="3487763"/>
            <a:ext cx="5344397" cy="3527908"/>
            <a:chOff x="0" y="-66675"/>
            <a:chExt cx="7125863" cy="4703876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7125863" cy="73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52"/>
                </a:lnSpc>
              </a:pPr>
              <a:r>
                <a:rPr lang="en-US" sz="3300" spc="419" dirty="0">
                  <a:solidFill>
                    <a:srgbClr val="5D7963"/>
                  </a:solidFill>
                  <a:latin typeface="Public Sans" panose="020B0604020202020204" charset="0"/>
                </a:rPr>
                <a:t>EXTRACTKEYWORD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42743"/>
              <a:ext cx="7125863" cy="3794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Lấy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ra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những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từ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xuất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hiện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nhiều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lần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trong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1 file.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Dùng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hàm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countApperance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.</a:t>
              </a:r>
            </a:p>
            <a:p>
              <a:pPr>
                <a:lnSpc>
                  <a:spcPts val="3750"/>
                </a:lnSpc>
              </a:pPr>
              <a:r>
                <a:rPr lang="en-US" sz="2499" spc="24" dirty="0" err="1">
                  <a:solidFill>
                    <a:srgbClr val="5D7963"/>
                  </a:solidFill>
                  <a:latin typeface="Public Sans" panose="020B0604020202020204" charset="0"/>
                </a:rPr>
                <a:t>Kiểm</a:t>
              </a:r>
              <a:r>
                <a:rPr lang="en-US" sz="2499" spc="24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499" spc="24" dirty="0" err="1">
                  <a:solidFill>
                    <a:srgbClr val="5D7963"/>
                  </a:solidFill>
                  <a:latin typeface="Public Sans" panose="020B0604020202020204" charset="0"/>
                </a:rPr>
                <a:t>tra</a:t>
              </a:r>
              <a:r>
                <a:rPr lang="en-US" sz="2499" spc="24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499" spc="24" dirty="0" err="1">
                  <a:solidFill>
                    <a:srgbClr val="5D7963"/>
                  </a:solidFill>
                  <a:latin typeface="Public Sans" panose="020B0604020202020204" charset="0"/>
                </a:rPr>
                <a:t>nếu</a:t>
              </a:r>
              <a:r>
                <a:rPr lang="en-US" sz="2499" spc="24" dirty="0">
                  <a:solidFill>
                    <a:srgbClr val="5D7963"/>
                  </a:solidFill>
                  <a:latin typeface="Public Sans" panose="020B0604020202020204" charset="0"/>
                </a:rPr>
                <a:t> % </a:t>
              </a:r>
              <a:r>
                <a:rPr lang="en-US" sz="2499" spc="24" dirty="0" err="1">
                  <a:solidFill>
                    <a:srgbClr val="5D7963"/>
                  </a:solidFill>
                  <a:latin typeface="Public Sans" panose="020B0604020202020204" charset="0"/>
                </a:rPr>
                <a:t>từ</a:t>
              </a:r>
              <a:r>
                <a:rPr lang="en-US" sz="2499" spc="24" dirty="0">
                  <a:solidFill>
                    <a:srgbClr val="5D7963"/>
                  </a:solidFill>
                  <a:latin typeface="Public Sans" panose="020B0604020202020204" charset="0"/>
                </a:rPr>
                <a:t> 1~10 </a:t>
              </a:r>
              <a:r>
                <a:rPr lang="en-US" sz="2499" spc="24" dirty="0" err="1">
                  <a:solidFill>
                    <a:srgbClr val="5D7963"/>
                  </a:solidFill>
                  <a:latin typeface="Public Sans" panose="020B0604020202020204" charset="0"/>
                </a:rPr>
                <a:t>thì</a:t>
              </a:r>
              <a:r>
                <a:rPr lang="en-US" sz="2499" spc="24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499" spc="24" dirty="0" err="1">
                  <a:solidFill>
                    <a:srgbClr val="5D7963"/>
                  </a:solidFill>
                  <a:latin typeface="Public Sans" panose="020B0604020202020204" charset="0"/>
                </a:rPr>
                <a:t>thêm</a:t>
              </a:r>
              <a:r>
                <a:rPr lang="en-US" sz="2499" spc="24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499" spc="24" dirty="0" err="1">
                  <a:solidFill>
                    <a:srgbClr val="5D7963"/>
                  </a:solidFill>
                  <a:latin typeface="Public Sans" panose="020B0604020202020204" charset="0"/>
                </a:rPr>
                <a:t>vào</a:t>
              </a:r>
              <a:r>
                <a:rPr lang="en-US" sz="2499" spc="24" dirty="0">
                  <a:solidFill>
                    <a:srgbClr val="5D7963"/>
                  </a:solidFill>
                  <a:latin typeface="Public Sans" panose="020B0604020202020204" charset="0"/>
                </a:rPr>
                <a:t> metadata. </a:t>
              </a:r>
              <a:r>
                <a:rPr lang="en-US" sz="2499" spc="24" dirty="0" err="1">
                  <a:solidFill>
                    <a:srgbClr val="5D7963"/>
                  </a:solidFill>
                  <a:latin typeface="Public Sans" panose="020B0604020202020204" charset="0"/>
                </a:rPr>
                <a:t>Nếu</a:t>
              </a:r>
              <a:r>
                <a:rPr lang="en-US" sz="2499" spc="24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499" spc="24" dirty="0" err="1">
                  <a:solidFill>
                    <a:srgbClr val="5D7963"/>
                  </a:solidFill>
                  <a:latin typeface="Public Sans" panose="020B0604020202020204" charset="0"/>
                </a:rPr>
                <a:t>văn</a:t>
              </a:r>
              <a:r>
                <a:rPr lang="en-US" sz="2499" spc="24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499" spc="24" dirty="0" err="1">
                  <a:solidFill>
                    <a:srgbClr val="5D7963"/>
                  </a:solidFill>
                  <a:latin typeface="Public Sans" panose="020B0604020202020204" charset="0"/>
                </a:rPr>
                <a:t>bản</a:t>
              </a:r>
              <a:r>
                <a:rPr lang="en-US" sz="2499" spc="24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499" spc="24" dirty="0" err="1">
                  <a:solidFill>
                    <a:srgbClr val="5D7963"/>
                  </a:solidFill>
                  <a:latin typeface="Public Sans" panose="020B0604020202020204" charset="0"/>
                </a:rPr>
                <a:t>dưới</a:t>
              </a:r>
              <a:r>
                <a:rPr lang="en-US" sz="2499" spc="24" dirty="0">
                  <a:solidFill>
                    <a:srgbClr val="5D7963"/>
                  </a:solidFill>
                  <a:latin typeface="Public Sans" panose="020B0604020202020204" charset="0"/>
                </a:rPr>
                <a:t> 50 </a:t>
              </a:r>
              <a:r>
                <a:rPr lang="en-US" sz="2499" spc="24" dirty="0" err="1">
                  <a:solidFill>
                    <a:srgbClr val="5D7963"/>
                  </a:solidFill>
                  <a:latin typeface="Public Sans" panose="020B0604020202020204" charset="0"/>
                </a:rPr>
                <a:t>từ</a:t>
              </a:r>
              <a:r>
                <a:rPr lang="en-US" sz="2499" spc="24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499" spc="24" dirty="0" err="1">
                  <a:solidFill>
                    <a:srgbClr val="5D7963"/>
                  </a:solidFill>
                  <a:latin typeface="Public Sans" panose="020B0604020202020204" charset="0"/>
                </a:rPr>
                <a:t>thì</a:t>
              </a:r>
              <a:r>
                <a:rPr lang="en-US" sz="2499" spc="24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499" spc="24" dirty="0" err="1">
                  <a:solidFill>
                    <a:srgbClr val="5D7963"/>
                  </a:solidFill>
                  <a:latin typeface="Public Sans" panose="020B0604020202020204" charset="0"/>
                </a:rPr>
                <a:t>lấy</a:t>
              </a:r>
              <a:r>
                <a:rPr lang="en-US" sz="2499" spc="24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499" spc="24" dirty="0" err="1">
                  <a:solidFill>
                    <a:srgbClr val="5D7963"/>
                  </a:solidFill>
                  <a:latin typeface="Public Sans" panose="020B0604020202020204" charset="0"/>
                </a:rPr>
                <a:t>toàn</a:t>
              </a:r>
              <a:r>
                <a:rPr lang="en-US" sz="2499" spc="24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499" spc="24" dirty="0" err="1">
                  <a:solidFill>
                    <a:srgbClr val="5D7963"/>
                  </a:solidFill>
                  <a:latin typeface="Public Sans" panose="020B0604020202020204" charset="0"/>
                </a:rPr>
                <a:t>bộ</a:t>
              </a:r>
              <a:r>
                <a:rPr lang="en-US" sz="2499" spc="24" dirty="0">
                  <a:solidFill>
                    <a:srgbClr val="5D7963"/>
                  </a:solidFill>
                  <a:latin typeface="Public Sans" panose="020B0604020202020204" charset="0"/>
                </a:rPr>
                <a:t>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799603" y="7451659"/>
            <a:ext cx="5344397" cy="2095847"/>
            <a:chOff x="0" y="-66675"/>
            <a:chExt cx="7125863" cy="279446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7125863" cy="73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52"/>
                </a:lnSpc>
              </a:pPr>
              <a:r>
                <a:rPr lang="en-US" sz="3300" spc="419" dirty="0">
                  <a:solidFill>
                    <a:srgbClr val="5D7963"/>
                  </a:solidFill>
                  <a:latin typeface="Public Sans" panose="020B0604020202020204" charset="0"/>
                </a:rPr>
                <a:t>COUNTAPPERANCE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42742"/>
              <a:ext cx="7125863" cy="1885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Tính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phần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trăm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từng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từ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một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.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cách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tính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: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số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lần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xuất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hiện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của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từ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đó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chia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cho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tổng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số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từ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606800" y="4266438"/>
            <a:ext cx="4526759" cy="182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7"/>
              </a:lnSpc>
            </a:pPr>
            <a:r>
              <a:rPr lang="en-US" sz="6200" b="1" spc="111" dirty="0">
                <a:solidFill>
                  <a:srgbClr val="FFFFFF"/>
                </a:solidFill>
                <a:latin typeface="Public Sans" panose="020B0604020202020204" charset="0"/>
              </a:rPr>
              <a:t>TẠO FILE METADATA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7064397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532198" y="4093455"/>
            <a:ext cx="3475164" cy="2100091"/>
            <a:chOff x="0" y="0"/>
            <a:chExt cx="4633551" cy="2800121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4633551" cy="2800121"/>
            </a:xfrm>
            <a:prstGeom prst="rect">
              <a:avLst/>
            </a:prstGeom>
            <a:solidFill>
              <a:srgbClr val="5D796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371830" y="470895"/>
              <a:ext cx="3889892" cy="1858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87"/>
                </a:lnSpc>
              </a:pPr>
              <a:r>
                <a:rPr lang="en-US" sz="4572" b="1" spc="91" dirty="0">
                  <a:solidFill>
                    <a:srgbClr val="FFFFFF"/>
                  </a:solidFill>
                  <a:latin typeface="Public Sans" panose="020B0604020202020204" charset="0"/>
                </a:rPr>
                <a:t>File metadata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842121" y="962025"/>
            <a:ext cx="10445879" cy="7948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 b="1" dirty="0" err="1">
                <a:solidFill>
                  <a:srgbClr val="5D7963"/>
                </a:solidFill>
                <a:latin typeface="Public Sans" panose="020B0604020202020204" charset="0"/>
              </a:rPr>
              <a:t>Dòng</a:t>
            </a:r>
            <a:r>
              <a:rPr lang="en-US" sz="3400" b="1" dirty="0">
                <a:solidFill>
                  <a:srgbClr val="5D7963"/>
                </a:solidFill>
                <a:latin typeface="Public Sans" panose="020B0604020202020204" charset="0"/>
              </a:rPr>
              <a:t> 1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: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đường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dẫn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tới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thư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mục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để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train ra metadata.</a:t>
            </a:r>
          </a:p>
          <a:p>
            <a:pPr>
              <a:lnSpc>
                <a:spcPts val="4759"/>
              </a:lnSpc>
            </a:pPr>
            <a:r>
              <a:rPr lang="en-US" sz="3400" b="1" dirty="0" err="1">
                <a:solidFill>
                  <a:srgbClr val="5D7963"/>
                </a:solidFill>
                <a:latin typeface="Public Sans" panose="020B0604020202020204" charset="0"/>
              </a:rPr>
              <a:t>Dòng</a:t>
            </a:r>
            <a:r>
              <a:rPr lang="en-US" sz="3400" b="1" dirty="0">
                <a:solidFill>
                  <a:srgbClr val="5D7963"/>
                </a:solidFill>
                <a:latin typeface="Public Sans" panose="020B0604020202020204" charset="0"/>
              </a:rPr>
              <a:t> 2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: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số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lượng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topic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có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trong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metadata. </a:t>
            </a:r>
          </a:p>
          <a:p>
            <a:pPr>
              <a:lnSpc>
                <a:spcPts val="4759"/>
              </a:lnSpc>
            </a:pP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Tiếp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theo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là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nội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dùng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các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topic, có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định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dạng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là:</a:t>
            </a:r>
          </a:p>
          <a:p>
            <a:pPr>
              <a:lnSpc>
                <a:spcPts val="4759"/>
              </a:lnSpc>
            </a:pP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	- </a:t>
            </a:r>
            <a:r>
              <a:rPr lang="en-US" sz="3400" b="1" dirty="0" err="1">
                <a:solidFill>
                  <a:srgbClr val="5D7963"/>
                </a:solidFill>
                <a:latin typeface="Public Sans" panose="020B0604020202020204" charset="0"/>
              </a:rPr>
              <a:t>Dòng</a:t>
            </a:r>
            <a:r>
              <a:rPr lang="en-US" sz="3400" b="1" dirty="0">
                <a:solidFill>
                  <a:srgbClr val="5D7963"/>
                </a:solidFill>
                <a:latin typeface="Public Sans" panose="020B0604020202020204" charset="0"/>
              </a:rPr>
              <a:t> 1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: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tên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topic</a:t>
            </a:r>
          </a:p>
          <a:p>
            <a:pPr>
              <a:lnSpc>
                <a:spcPts val="4759"/>
              </a:lnSpc>
            </a:pPr>
            <a:r>
              <a:rPr lang="en-US" sz="3400" b="1" dirty="0">
                <a:solidFill>
                  <a:srgbClr val="5D7963"/>
                </a:solidFill>
                <a:latin typeface="Public Sans" panose="020B0604020202020204" charset="0"/>
              </a:rPr>
              <a:t>	- </a:t>
            </a:r>
            <a:r>
              <a:rPr lang="en-US" sz="3400" b="1" dirty="0" err="1">
                <a:solidFill>
                  <a:srgbClr val="5D7963"/>
                </a:solidFill>
                <a:latin typeface="Public Sans" panose="020B0604020202020204" charset="0"/>
              </a:rPr>
              <a:t>Dòng</a:t>
            </a:r>
            <a:r>
              <a:rPr lang="en-US" sz="3400" b="1" dirty="0">
                <a:solidFill>
                  <a:srgbClr val="5D7963"/>
                </a:solidFill>
                <a:latin typeface="Public Sans" panose="020B0604020202020204" charset="0"/>
              </a:rPr>
              <a:t> 2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: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số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lượng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file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có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trong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topic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đó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. </a:t>
            </a:r>
          </a:p>
          <a:p>
            <a:pPr>
              <a:lnSpc>
                <a:spcPts val="4759"/>
              </a:lnSpc>
            </a:pP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	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Tiếp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theo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là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nội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dung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các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file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trong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topic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đó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́, có 	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định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400" dirty="0" err="1">
                <a:solidFill>
                  <a:srgbClr val="5D7963"/>
                </a:solidFill>
                <a:latin typeface="Public Sans" panose="020B0604020202020204" charset="0"/>
              </a:rPr>
              <a:t>dạng</a:t>
            </a: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 là:</a:t>
            </a:r>
          </a:p>
          <a:p>
            <a:pPr>
              <a:lnSpc>
                <a:spcPts val="4759"/>
              </a:lnSpc>
            </a:pPr>
            <a:r>
              <a:rPr lang="en-US" sz="3400" dirty="0">
                <a:solidFill>
                  <a:srgbClr val="5D7963"/>
                </a:solidFill>
                <a:latin typeface="Public Sans" panose="020B0604020202020204" charset="0"/>
              </a:rPr>
              <a:t>		+ </a:t>
            </a:r>
            <a:r>
              <a:rPr lang="en-US" sz="3200" b="1" dirty="0" err="1">
                <a:solidFill>
                  <a:srgbClr val="5D7963"/>
                </a:solidFill>
                <a:latin typeface="Public Sans" panose="020B0604020202020204" charset="0"/>
              </a:rPr>
              <a:t>Dòng</a:t>
            </a:r>
            <a:r>
              <a:rPr lang="en-US" sz="3200" b="1" dirty="0">
                <a:solidFill>
                  <a:srgbClr val="5D7963"/>
                </a:solidFill>
                <a:latin typeface="Public Sans" panose="020B0604020202020204" charset="0"/>
              </a:rPr>
              <a:t> 1</a:t>
            </a:r>
            <a:r>
              <a:rPr lang="en-US" sz="3200" dirty="0">
                <a:solidFill>
                  <a:srgbClr val="5D7963"/>
                </a:solidFill>
                <a:latin typeface="Public Sans" panose="020B0604020202020204" charset="0"/>
              </a:rPr>
              <a:t>: </a:t>
            </a:r>
            <a:r>
              <a:rPr lang="en-US" sz="3200" dirty="0" err="1">
                <a:solidFill>
                  <a:srgbClr val="5D7963"/>
                </a:solidFill>
                <a:latin typeface="Public Sans" panose="020B0604020202020204" charset="0"/>
              </a:rPr>
              <a:t>tên</a:t>
            </a:r>
            <a:r>
              <a:rPr lang="en-US" sz="3200" dirty="0">
                <a:solidFill>
                  <a:srgbClr val="5D7963"/>
                </a:solidFill>
                <a:latin typeface="Public Sans" panose="020B0604020202020204" charset="0"/>
              </a:rPr>
              <a:t> file</a:t>
            </a:r>
          </a:p>
          <a:p>
            <a:pPr>
              <a:lnSpc>
                <a:spcPts val="4759"/>
              </a:lnSpc>
            </a:pPr>
            <a:r>
              <a:rPr lang="en-US" sz="3200" b="1" dirty="0">
                <a:solidFill>
                  <a:srgbClr val="5D7963"/>
                </a:solidFill>
                <a:latin typeface="Public Sans" panose="020B0604020202020204" charset="0"/>
              </a:rPr>
              <a:t>		+ </a:t>
            </a:r>
            <a:r>
              <a:rPr lang="en-US" sz="3200" b="1" dirty="0" err="1">
                <a:solidFill>
                  <a:srgbClr val="5D7963"/>
                </a:solidFill>
                <a:latin typeface="Public Sans" panose="020B0604020202020204" charset="0"/>
              </a:rPr>
              <a:t>Dòng</a:t>
            </a:r>
            <a:r>
              <a:rPr lang="en-US" sz="3200" b="1" dirty="0">
                <a:solidFill>
                  <a:srgbClr val="5D7963"/>
                </a:solidFill>
                <a:latin typeface="Public Sans" panose="020B0604020202020204" charset="0"/>
              </a:rPr>
              <a:t> 2: </a:t>
            </a:r>
            <a:r>
              <a:rPr lang="en-US" sz="3200" dirty="0" err="1">
                <a:solidFill>
                  <a:srgbClr val="5D7963"/>
                </a:solidFill>
                <a:latin typeface="Public Sans" panose="020B0604020202020204" charset="0"/>
              </a:rPr>
              <a:t>Số</a:t>
            </a:r>
            <a:r>
              <a:rPr lang="en-US" sz="32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200" dirty="0" err="1">
                <a:solidFill>
                  <a:srgbClr val="5D7963"/>
                </a:solidFill>
                <a:latin typeface="Public Sans" panose="020B0604020202020204" charset="0"/>
              </a:rPr>
              <a:t>lượng</a:t>
            </a:r>
            <a:r>
              <a:rPr lang="en-US" sz="32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200" dirty="0" err="1">
                <a:solidFill>
                  <a:srgbClr val="5D7963"/>
                </a:solidFill>
                <a:latin typeface="Public Sans" panose="020B0604020202020204" charset="0"/>
              </a:rPr>
              <a:t>từ</a:t>
            </a:r>
            <a:r>
              <a:rPr lang="en-US" sz="32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200" dirty="0" err="1">
                <a:solidFill>
                  <a:srgbClr val="5D7963"/>
                </a:solidFill>
                <a:latin typeface="Public Sans" panose="020B0604020202020204" charset="0"/>
              </a:rPr>
              <a:t>trong</a:t>
            </a:r>
            <a:r>
              <a:rPr lang="en-US" sz="3200" dirty="0">
                <a:solidFill>
                  <a:srgbClr val="5D7963"/>
                </a:solidFill>
                <a:latin typeface="Public Sans" panose="020B0604020202020204" charset="0"/>
              </a:rPr>
              <a:t> grams[</a:t>
            </a:r>
            <a:r>
              <a:rPr lang="en-US" sz="3200" dirty="0" err="1">
                <a:solidFill>
                  <a:srgbClr val="5D7963"/>
                </a:solidFill>
                <a:latin typeface="Public Sans" panose="020B0604020202020204" charset="0"/>
              </a:rPr>
              <a:t>i</a:t>
            </a:r>
            <a:r>
              <a:rPr lang="en-US" sz="3200" dirty="0">
                <a:solidFill>
                  <a:srgbClr val="5D7963"/>
                </a:solidFill>
                <a:latin typeface="Public Sans" panose="020B0604020202020204" charset="0"/>
              </a:rPr>
              <a:t>], </a:t>
            </a:r>
            <a:r>
              <a:rPr lang="en-US" sz="3200" dirty="0" err="1">
                <a:solidFill>
                  <a:srgbClr val="5D7963"/>
                </a:solidFill>
                <a:latin typeface="Public Sans" panose="020B0604020202020204" charset="0"/>
              </a:rPr>
              <a:t>với</a:t>
            </a:r>
            <a:r>
              <a:rPr lang="en-US" sz="32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200" dirty="0" err="1">
                <a:solidFill>
                  <a:srgbClr val="5D7963"/>
                </a:solidFill>
                <a:latin typeface="Public Sans" panose="020B0604020202020204" charset="0"/>
              </a:rPr>
              <a:t>i</a:t>
            </a:r>
            <a:r>
              <a:rPr lang="en-US" sz="3200" dirty="0">
                <a:solidFill>
                  <a:srgbClr val="5D7963"/>
                </a:solidFill>
                <a:latin typeface="Public Sans" panose="020B0604020202020204" charset="0"/>
              </a:rPr>
              <a:t> = 			0, 1, 2. </a:t>
            </a:r>
          </a:p>
          <a:p>
            <a:pPr>
              <a:lnSpc>
                <a:spcPts val="4759"/>
              </a:lnSpc>
            </a:pPr>
            <a:r>
              <a:rPr lang="en-US" sz="3200" dirty="0">
                <a:solidFill>
                  <a:srgbClr val="5D7963"/>
                </a:solidFill>
                <a:latin typeface="Public Sans" panose="020B0604020202020204" charset="0"/>
              </a:rPr>
              <a:t>		</a:t>
            </a:r>
            <a:r>
              <a:rPr lang="en-US" sz="3200" dirty="0" err="1">
                <a:solidFill>
                  <a:srgbClr val="5D7963"/>
                </a:solidFill>
                <a:latin typeface="Public Sans" panose="020B0604020202020204" charset="0"/>
              </a:rPr>
              <a:t>Các</a:t>
            </a:r>
            <a:r>
              <a:rPr lang="en-US" sz="32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200" dirty="0" err="1">
                <a:solidFill>
                  <a:srgbClr val="5D7963"/>
                </a:solidFill>
                <a:latin typeface="Public Sans" panose="020B0604020202020204" charset="0"/>
              </a:rPr>
              <a:t>từ</a:t>
            </a:r>
            <a:r>
              <a:rPr lang="en-US" sz="3200" dirty="0">
                <a:solidFill>
                  <a:srgbClr val="5D7963"/>
                </a:solidFill>
                <a:latin typeface="Public Sans" panose="020B0604020202020204" charset="0"/>
              </a:rPr>
              <a:t>̀ </a:t>
            </a:r>
            <a:r>
              <a:rPr lang="en-US" sz="3200" dirty="0" err="1">
                <a:solidFill>
                  <a:srgbClr val="5D7963"/>
                </a:solidFill>
                <a:latin typeface="Public Sans" panose="020B0604020202020204" charset="0"/>
              </a:rPr>
              <a:t>của</a:t>
            </a:r>
            <a:r>
              <a:rPr lang="en-US" sz="3200" dirty="0">
                <a:solidFill>
                  <a:srgbClr val="5D7963"/>
                </a:solidFill>
                <a:latin typeface="Public Sans" panose="020B0604020202020204" charset="0"/>
              </a:rPr>
              <a:t> grams[</a:t>
            </a:r>
            <a:r>
              <a:rPr lang="en-US" sz="3200" dirty="0" err="1">
                <a:solidFill>
                  <a:srgbClr val="5D7963"/>
                </a:solidFill>
                <a:latin typeface="Public Sans" panose="020B0604020202020204" charset="0"/>
              </a:rPr>
              <a:t>i</a:t>
            </a:r>
            <a:r>
              <a:rPr lang="en-US" sz="3200" dirty="0">
                <a:solidFill>
                  <a:srgbClr val="5D7963"/>
                </a:solidFill>
                <a:latin typeface="Public Sans" panose="020B0604020202020204" charset="0"/>
              </a:rPr>
              <a:t>] </a:t>
            </a:r>
            <a:r>
              <a:rPr lang="en-US" sz="3200" dirty="0" err="1">
                <a:solidFill>
                  <a:srgbClr val="5D7963"/>
                </a:solidFill>
                <a:latin typeface="Public Sans" panose="020B0604020202020204" charset="0"/>
              </a:rPr>
              <a:t>trên</a:t>
            </a:r>
            <a:r>
              <a:rPr lang="en-US" sz="32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200" dirty="0" err="1">
                <a:solidFill>
                  <a:srgbClr val="5D7963"/>
                </a:solidFill>
                <a:latin typeface="Public Sans" panose="020B0604020202020204" charset="0"/>
              </a:rPr>
              <a:t>từng</a:t>
            </a:r>
            <a:r>
              <a:rPr lang="en-US" sz="32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200" dirty="0" err="1">
                <a:solidFill>
                  <a:srgbClr val="5D7963"/>
                </a:solidFill>
                <a:latin typeface="Public Sans" panose="020B0604020202020204" charset="0"/>
              </a:rPr>
              <a:t>dòng</a:t>
            </a:r>
            <a:r>
              <a:rPr lang="en-US" sz="3200" dirty="0">
                <a:solidFill>
                  <a:srgbClr val="5D7963"/>
                </a:solidFill>
                <a:latin typeface="Public Sans" panose="020B0604020202020204" charset="0"/>
              </a:rPr>
              <a:t>, </a:t>
            </a:r>
            <a:r>
              <a:rPr lang="en-US" sz="3200" dirty="0" err="1">
                <a:solidFill>
                  <a:srgbClr val="5D7963"/>
                </a:solidFill>
                <a:latin typeface="Public Sans" panose="020B0604020202020204" charset="0"/>
              </a:rPr>
              <a:t>với</a:t>
            </a:r>
            <a:r>
              <a:rPr lang="en-US" sz="32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200" dirty="0" err="1">
                <a:solidFill>
                  <a:srgbClr val="5D7963"/>
                </a:solidFill>
                <a:latin typeface="Public Sans" panose="020B0604020202020204" charset="0"/>
              </a:rPr>
              <a:t>i</a:t>
            </a:r>
            <a:r>
              <a:rPr lang="en-US" sz="3200" dirty="0">
                <a:solidFill>
                  <a:srgbClr val="5D7963"/>
                </a:solidFill>
                <a:latin typeface="Public Sans" panose="020B0604020202020204" charset="0"/>
              </a:rPr>
              <a:t> = 			0, 1, 2 </a:t>
            </a:r>
          </a:p>
          <a:p>
            <a:pPr>
              <a:lnSpc>
                <a:spcPts val="4759"/>
              </a:lnSpc>
            </a:pPr>
            <a:endParaRPr lang="en-US" sz="3400" dirty="0">
              <a:solidFill>
                <a:srgbClr val="5D7963"/>
              </a:solidFill>
              <a:latin typeface="Public Sans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143343"/>
            <a:ext cx="5518431" cy="2146225"/>
            <a:chOff x="0" y="0"/>
            <a:chExt cx="7357908" cy="2861633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7357908" cy="2861633"/>
            </a:xfrm>
            <a:prstGeom prst="rect">
              <a:avLst/>
            </a:prstGeom>
            <a:solidFill>
              <a:srgbClr val="5D796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523823" y="608491"/>
              <a:ext cx="6310263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b="1" spc="160" dirty="0">
                  <a:solidFill>
                    <a:srgbClr val="FFFFFF"/>
                  </a:solidFill>
                  <a:latin typeface="Public Sans" panose="020B0604020202020204" charset="0"/>
                </a:rPr>
                <a:t>SEARCH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114800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113267" y="2078990"/>
            <a:ext cx="10146033" cy="603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- Input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người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dùng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nhập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từ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bàn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phím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.</a:t>
            </a:r>
          </a:p>
          <a:p>
            <a:pPr>
              <a:lnSpc>
                <a:spcPts val="5319"/>
              </a:lnSpc>
            </a:pP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- </a:t>
            </a:r>
            <a:r>
              <a:rPr lang="en-US" sz="3800" dirty="0" err="1">
                <a:solidFill>
                  <a:srgbClr val="5D7963"/>
                </a:solidFill>
                <a:latin typeface="Public Sans" panose="020B0604020202020204" charset="0"/>
              </a:rPr>
              <a:t>Tiền</a:t>
            </a:r>
            <a:r>
              <a:rPr lang="en-US" sz="3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 panose="020B0604020202020204" charset="0"/>
              </a:rPr>
              <a:t>xử</a:t>
            </a:r>
            <a:r>
              <a:rPr lang="en-US" sz="3800" dirty="0">
                <a:solidFill>
                  <a:srgbClr val="5D7963"/>
                </a:solidFill>
                <a:latin typeface="Public Sans" panose="020B0604020202020204" charset="0"/>
              </a:rPr>
              <a:t>̉ </a:t>
            </a:r>
            <a:r>
              <a:rPr lang="en-US" sz="3800" dirty="0" err="1">
                <a:solidFill>
                  <a:srgbClr val="5D7963"/>
                </a:solidFill>
                <a:latin typeface="Public Sans" panose="020B0604020202020204" charset="0"/>
              </a:rPr>
              <a:t>lý</a:t>
            </a:r>
            <a:r>
              <a:rPr lang="en-US" sz="3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 panose="020B0604020202020204" charset="0"/>
              </a:rPr>
              <a:t>xâu</a:t>
            </a:r>
            <a:r>
              <a:rPr lang="en-US" sz="3800" dirty="0">
                <a:solidFill>
                  <a:srgbClr val="5D7963"/>
                </a:solidFill>
                <a:latin typeface="Public Sans" panose="020B0604020202020204" charset="0"/>
              </a:rPr>
              <a:t> input.</a:t>
            </a:r>
          </a:p>
          <a:p>
            <a:pPr>
              <a:lnSpc>
                <a:spcPts val="5319"/>
              </a:lnSpc>
            </a:pP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-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Duyệt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 qua input. so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sánh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với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 metadata,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khớp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thì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thêm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chỉ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số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 rate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vào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 appear.</a:t>
            </a:r>
          </a:p>
          <a:p>
            <a:pPr>
              <a:lnSpc>
                <a:spcPts val="5319"/>
              </a:lnSpc>
            </a:pP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- </a:t>
            </a:r>
            <a:r>
              <a:rPr lang="en-US" sz="3800" dirty="0" err="1">
                <a:solidFill>
                  <a:srgbClr val="5D7963"/>
                </a:solidFill>
                <a:latin typeface="Public Sans" panose="020B0604020202020204" charset="0"/>
              </a:rPr>
              <a:t>Duyệt</a:t>
            </a:r>
            <a:r>
              <a:rPr lang="en-US" sz="3800" dirty="0">
                <a:solidFill>
                  <a:srgbClr val="5D7963"/>
                </a:solidFill>
                <a:latin typeface="Public Sans" panose="020B0604020202020204" charset="0"/>
              </a:rPr>
              <a:t> qua </a:t>
            </a:r>
            <a:r>
              <a:rPr lang="en-US" sz="3800" dirty="0" err="1">
                <a:solidFill>
                  <a:srgbClr val="5D7963"/>
                </a:solidFill>
                <a:latin typeface="Public Sans" panose="020B0604020202020204" charset="0"/>
              </a:rPr>
              <a:t>từng</a:t>
            </a:r>
            <a:r>
              <a:rPr lang="en-US" sz="3800" dirty="0">
                <a:solidFill>
                  <a:srgbClr val="5D7963"/>
                </a:solidFill>
                <a:latin typeface="Public Sans" panose="020B0604020202020204" charset="0"/>
              </a:rPr>
              <a:t> File, </a:t>
            </a:r>
            <a:r>
              <a:rPr lang="en-US" sz="3800" dirty="0" err="1">
                <a:solidFill>
                  <a:srgbClr val="5D7963"/>
                </a:solidFill>
                <a:latin typeface="Public Sans" panose="020B0604020202020204" charset="0"/>
              </a:rPr>
              <a:t>tính</a:t>
            </a:r>
            <a:r>
              <a:rPr lang="en-US" sz="3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 panose="020B0604020202020204" charset="0"/>
              </a:rPr>
              <a:t>toán</a:t>
            </a:r>
            <a:r>
              <a:rPr lang="en-US" sz="3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 panose="020B0604020202020204" charset="0"/>
              </a:rPr>
              <a:t>điểm</a:t>
            </a:r>
            <a:r>
              <a:rPr lang="en-US" sz="3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 panose="020B0604020202020204" charset="0"/>
              </a:rPr>
              <a:t>của</a:t>
            </a:r>
            <a:r>
              <a:rPr lang="en-US" sz="38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 panose="020B0604020202020204" charset="0"/>
              </a:rPr>
              <a:t>từng</a:t>
            </a:r>
            <a:r>
              <a:rPr lang="en-US" sz="3800" dirty="0">
                <a:solidFill>
                  <a:srgbClr val="5D7963"/>
                </a:solidFill>
                <a:latin typeface="Public Sans" panose="020B0604020202020204" charset="0"/>
              </a:rPr>
              <a:t> file </a:t>
            </a:r>
            <a:r>
              <a:rPr lang="en-US" sz="3800" dirty="0" err="1">
                <a:solidFill>
                  <a:srgbClr val="5D7963"/>
                </a:solidFill>
                <a:latin typeface="Public Sans" panose="020B0604020202020204" charset="0"/>
              </a:rPr>
              <a:t>bằng</a:t>
            </a:r>
            <a:r>
              <a:rPr lang="en-US" sz="3800" dirty="0">
                <a:solidFill>
                  <a:srgbClr val="5D7963"/>
                </a:solidFill>
                <a:latin typeface="Public Sans" panose="020B0604020202020204" charset="0"/>
              </a:rPr>
              <a:t> sum(appear[</a:t>
            </a:r>
            <a:r>
              <a:rPr lang="en-US" sz="3800" dirty="0" err="1">
                <a:solidFill>
                  <a:srgbClr val="5D7963"/>
                </a:solidFill>
                <a:latin typeface="Public Sans" panose="020B0604020202020204" charset="0"/>
              </a:rPr>
              <a:t>i</a:t>
            </a:r>
            <a:r>
              <a:rPr lang="en-US" sz="3800" dirty="0">
                <a:solidFill>
                  <a:srgbClr val="5D7963"/>
                </a:solidFill>
                <a:latin typeface="Public Sans" panose="020B0604020202020204" charset="0"/>
              </a:rPr>
              <a:t>] * weight[</a:t>
            </a:r>
            <a:r>
              <a:rPr lang="en-US" sz="3800" dirty="0" err="1">
                <a:solidFill>
                  <a:srgbClr val="5D7963"/>
                </a:solidFill>
                <a:latin typeface="Public Sans" panose="020B0604020202020204" charset="0"/>
              </a:rPr>
              <a:t>i</a:t>
            </a:r>
            <a:r>
              <a:rPr lang="en-US" sz="3800" dirty="0">
                <a:solidFill>
                  <a:srgbClr val="5D7963"/>
                </a:solidFill>
                <a:latin typeface="Public Sans" panose="020B0604020202020204" charset="0"/>
              </a:rPr>
              <a:t>]).</a:t>
            </a:r>
          </a:p>
          <a:p>
            <a:pPr>
              <a:lnSpc>
                <a:spcPts val="5319"/>
              </a:lnSpc>
            </a:pPr>
            <a:r>
              <a:rPr lang="en-US" sz="3800" dirty="0">
                <a:solidFill>
                  <a:srgbClr val="5D7963"/>
                </a:solidFill>
                <a:latin typeface="Public Sans" panose="020B0604020202020204" charset="0"/>
              </a:rPr>
              <a:t>weight[0] = 0,75 (monogram), weight[1] = 1,25 (</a:t>
            </a:r>
            <a:r>
              <a:rPr lang="en-US" sz="3800" dirty="0" err="1">
                <a:solidFill>
                  <a:srgbClr val="5D7963"/>
                </a:solidFill>
                <a:latin typeface="Public Sans" panose="020B0604020202020204" charset="0"/>
              </a:rPr>
              <a:t>digram</a:t>
            </a:r>
            <a:r>
              <a:rPr lang="en-US" sz="3800" dirty="0">
                <a:solidFill>
                  <a:srgbClr val="5D7963"/>
                </a:solidFill>
                <a:latin typeface="Public Sans" panose="020B0604020202020204" charset="0"/>
              </a:rPr>
              <a:t>), weight[2] = 1,5 (trigram)</a:t>
            </a:r>
          </a:p>
          <a:p>
            <a:pPr>
              <a:lnSpc>
                <a:spcPts val="5319"/>
              </a:lnSpc>
            </a:pP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-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Sắp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xếp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và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lấy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 25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kết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quả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cao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799" dirty="0" err="1">
                <a:solidFill>
                  <a:srgbClr val="5D7963"/>
                </a:solidFill>
                <a:latin typeface="Public Sans" panose="020B0604020202020204" charset="0"/>
              </a:rPr>
              <a:t>nhất</a:t>
            </a:r>
            <a:r>
              <a:rPr lang="en-US" sz="3799" dirty="0">
                <a:solidFill>
                  <a:srgbClr val="5D7963"/>
                </a:solidFill>
                <a:latin typeface="Public Sans" panose="020B060402020202020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337586" y="-212393"/>
            <a:ext cx="6958247" cy="10499393"/>
          </a:xfrm>
          <a:prstGeom prst="rect">
            <a:avLst/>
          </a:prstGeom>
          <a:solidFill>
            <a:srgbClr val="5D7963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944352" y="451248"/>
            <a:ext cx="6987392" cy="5182315"/>
            <a:chOff x="0" y="0"/>
            <a:chExt cx="13716000" cy="10172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2"/>
              <a:stretch>
                <a:fillRect t="-393" b="-39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3"/>
              <a:stretch>
                <a:fillRect l="2870" t="-17652" r="2777" b="-9501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71908" y="4745697"/>
            <a:ext cx="6987392" cy="5182315"/>
            <a:chOff x="0" y="0"/>
            <a:chExt cx="13716000" cy="101727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2"/>
              <a:stretch>
                <a:fillRect t="-393" b="-39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4"/>
              <a:stretch>
                <a:fillRect l="2870" t="-31684" r="2777" b="-59139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8700" y="3183739"/>
            <a:ext cx="6477285" cy="3602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39"/>
              </a:lnSpc>
            </a:pPr>
            <a:r>
              <a:rPr lang="en-US" sz="5100" dirty="0" err="1">
                <a:solidFill>
                  <a:srgbClr val="1C1D20"/>
                </a:solidFill>
                <a:latin typeface="Public Sans"/>
              </a:rPr>
              <a:t>Thành</a:t>
            </a:r>
            <a:r>
              <a:rPr lang="en-US" sz="5100" dirty="0">
                <a:solidFill>
                  <a:srgbClr val="1C1D20"/>
                </a:solidFill>
                <a:latin typeface="Public Sans"/>
              </a:rPr>
              <a:t> </a:t>
            </a:r>
            <a:r>
              <a:rPr lang="en-US" sz="5100" dirty="0" err="1">
                <a:solidFill>
                  <a:srgbClr val="1C1D20"/>
                </a:solidFill>
                <a:latin typeface="Public Sans"/>
              </a:rPr>
              <a:t>viên</a:t>
            </a:r>
            <a:r>
              <a:rPr lang="en-US" sz="5100" dirty="0">
                <a:solidFill>
                  <a:srgbClr val="1C1D20"/>
                </a:solidFill>
                <a:latin typeface="Public Sans"/>
              </a:rPr>
              <a:t>: </a:t>
            </a:r>
          </a:p>
          <a:p>
            <a:pPr>
              <a:lnSpc>
                <a:spcPts val="7140"/>
              </a:lnSpc>
            </a:pPr>
            <a:r>
              <a:rPr lang="en-US" sz="5100" dirty="0" err="1">
                <a:solidFill>
                  <a:srgbClr val="1C1D20"/>
                </a:solidFill>
                <a:latin typeface="Public Sans"/>
              </a:rPr>
              <a:t>Trần</a:t>
            </a:r>
            <a:r>
              <a:rPr lang="en-US" sz="5100" dirty="0">
                <a:solidFill>
                  <a:srgbClr val="1C1D20"/>
                </a:solidFill>
                <a:latin typeface="Public Sans"/>
              </a:rPr>
              <a:t> </a:t>
            </a:r>
            <a:r>
              <a:rPr lang="en-US" sz="5100" dirty="0" err="1">
                <a:solidFill>
                  <a:srgbClr val="1C1D20"/>
                </a:solidFill>
                <a:latin typeface="Public Sans"/>
              </a:rPr>
              <a:t>Kiều</a:t>
            </a:r>
            <a:r>
              <a:rPr lang="en-US" sz="5100" dirty="0">
                <a:solidFill>
                  <a:srgbClr val="1C1D20"/>
                </a:solidFill>
                <a:latin typeface="Public Sans"/>
              </a:rPr>
              <a:t> Minh </a:t>
            </a:r>
            <a:r>
              <a:rPr lang="en-US" sz="5100" dirty="0" err="1">
                <a:solidFill>
                  <a:srgbClr val="1C1D20"/>
                </a:solidFill>
                <a:latin typeface="Public Sans"/>
              </a:rPr>
              <a:t>Lâm</a:t>
            </a:r>
            <a:endParaRPr lang="en-US" sz="5100" dirty="0">
              <a:solidFill>
                <a:srgbClr val="1C1D20"/>
              </a:solidFill>
              <a:latin typeface="Public Sans"/>
            </a:endParaRPr>
          </a:p>
          <a:p>
            <a:pPr>
              <a:lnSpc>
                <a:spcPts val="7139"/>
              </a:lnSpc>
            </a:pPr>
            <a:r>
              <a:rPr lang="en-US" sz="5100" dirty="0" err="1">
                <a:solidFill>
                  <a:srgbClr val="1C1D20"/>
                </a:solidFill>
                <a:latin typeface="Public Sans"/>
              </a:rPr>
              <a:t>Nguyễn</a:t>
            </a:r>
            <a:r>
              <a:rPr lang="en-US" sz="5100" dirty="0">
                <a:solidFill>
                  <a:srgbClr val="1C1D20"/>
                </a:solidFill>
                <a:latin typeface="Public Sans"/>
              </a:rPr>
              <a:t> </a:t>
            </a:r>
            <a:r>
              <a:rPr lang="en-US" sz="5100" dirty="0" err="1">
                <a:solidFill>
                  <a:srgbClr val="1C1D20"/>
                </a:solidFill>
                <a:latin typeface="Public Sans"/>
              </a:rPr>
              <a:t>Hoàng</a:t>
            </a:r>
            <a:r>
              <a:rPr lang="en-US" sz="5100" dirty="0">
                <a:solidFill>
                  <a:srgbClr val="1C1D20"/>
                </a:solidFill>
                <a:latin typeface="Public Sans"/>
              </a:rPr>
              <a:t> </a:t>
            </a:r>
            <a:r>
              <a:rPr lang="en-US" sz="5100" dirty="0" err="1">
                <a:solidFill>
                  <a:srgbClr val="1C1D20"/>
                </a:solidFill>
                <a:latin typeface="Public Sans"/>
              </a:rPr>
              <a:t>Lâm</a:t>
            </a:r>
            <a:endParaRPr lang="en-US" sz="5100" dirty="0">
              <a:solidFill>
                <a:srgbClr val="1C1D20"/>
              </a:solidFill>
              <a:latin typeface="Public Sans"/>
            </a:endParaRPr>
          </a:p>
          <a:p>
            <a:pPr>
              <a:lnSpc>
                <a:spcPts val="7140"/>
              </a:lnSpc>
            </a:pPr>
            <a:r>
              <a:rPr lang="en-US" sz="5100" dirty="0" err="1">
                <a:solidFill>
                  <a:srgbClr val="1C1D20"/>
                </a:solidFill>
                <a:latin typeface="Public Sans"/>
              </a:rPr>
              <a:t>Lớp</a:t>
            </a:r>
            <a:r>
              <a:rPr lang="en-US" sz="5100" dirty="0">
                <a:solidFill>
                  <a:srgbClr val="1C1D20"/>
                </a:solidFill>
                <a:latin typeface="Public Sans"/>
              </a:rPr>
              <a:t>: 20CTT1TN</a:t>
            </a:r>
          </a:p>
        </p:txBody>
      </p:sp>
      <p:sp>
        <p:nvSpPr>
          <p:cNvPr id="10" name="AutoShape 10"/>
          <p:cNvSpPr/>
          <p:nvPr/>
        </p:nvSpPr>
        <p:spPr>
          <a:xfrm rot="-10800000">
            <a:off x="1028700" y="7163256"/>
            <a:ext cx="5675446" cy="347197"/>
          </a:xfrm>
          <a:prstGeom prst="rect">
            <a:avLst/>
          </a:prstGeom>
          <a:solidFill>
            <a:srgbClr val="5D7963"/>
          </a:solid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3808457" cy="10287000"/>
          </a:xfrm>
          <a:prstGeom prst="rect">
            <a:avLst/>
          </a:prstGeom>
          <a:solidFill>
            <a:srgbClr val="5D796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803207" y="2604872"/>
            <a:ext cx="2033829" cy="20396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803207" y="5642488"/>
            <a:ext cx="2033829" cy="203964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988553" y="942975"/>
            <a:ext cx="9496240" cy="3529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4400" b="1" dirty="0">
                <a:solidFill>
                  <a:srgbClr val="5D7963"/>
                </a:solidFill>
                <a:latin typeface="Public Sans"/>
              </a:rPr>
              <a:t>Add File</a:t>
            </a: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5D7963"/>
                </a:solidFill>
                <a:latin typeface="Public Sans"/>
              </a:rPr>
              <a:t>-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Nhập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đường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dẫn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file,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kiểm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tra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file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tồn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tại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.</a:t>
            </a:r>
          </a:p>
          <a:p>
            <a:pPr>
              <a:lnSpc>
                <a:spcPts val="5600"/>
              </a:lnSpc>
            </a:pPr>
            <a:r>
              <a:rPr lang="en-US" sz="3999" dirty="0">
                <a:solidFill>
                  <a:srgbClr val="5D7963"/>
                </a:solidFill>
                <a:latin typeface="Public Sans"/>
              </a:rPr>
              <a:t>- Train file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và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thêm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vào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topic "other"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trong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metadata.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88553" y="5730875"/>
            <a:ext cx="9496240" cy="352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4400" b="1" dirty="0">
                <a:solidFill>
                  <a:srgbClr val="5D7963"/>
                </a:solidFill>
                <a:latin typeface="Public Sans"/>
              </a:rPr>
              <a:t>Delete File</a:t>
            </a: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5D7963"/>
                </a:solidFill>
                <a:latin typeface="Public Sans"/>
              </a:rPr>
              <a:t>-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Nhập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tên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file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cần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xóa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.</a:t>
            </a:r>
          </a:p>
          <a:p>
            <a:pPr>
              <a:lnSpc>
                <a:spcPts val="5600"/>
              </a:lnSpc>
            </a:pPr>
            <a:r>
              <a:rPr lang="en-US" sz="3999" dirty="0">
                <a:solidFill>
                  <a:srgbClr val="5D7963"/>
                </a:solidFill>
                <a:latin typeface="Public Sans"/>
              </a:rPr>
              <a:t>-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Kiểm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tra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file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đã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có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hay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chưa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.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Dùng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hàm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FindFile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()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trả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về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vị trí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của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file.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Đánh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dấu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999" dirty="0" err="1">
                <a:solidFill>
                  <a:srgbClr val="5D7963"/>
                </a:solidFill>
                <a:latin typeface="Public Sans"/>
              </a:rPr>
              <a:t>isDel</a:t>
            </a:r>
            <a:r>
              <a:rPr lang="en-US" sz="3999" dirty="0">
                <a:solidFill>
                  <a:srgbClr val="5D7963"/>
                </a:solidFill>
                <a:latin typeface="Public Sans"/>
              </a:rPr>
              <a:t> = true.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3574726" cy="10287000"/>
          </a:xfrm>
          <a:prstGeom prst="rect">
            <a:avLst/>
          </a:prstGeom>
          <a:solidFill>
            <a:srgbClr val="5D7963"/>
          </a:solidFill>
        </p:spPr>
      </p:sp>
      <p:sp>
        <p:nvSpPr>
          <p:cNvPr id="3" name="AutoShape 3"/>
          <p:cNvSpPr/>
          <p:nvPr/>
        </p:nvSpPr>
        <p:spPr>
          <a:xfrm>
            <a:off x="14897795" y="6873389"/>
            <a:ext cx="3390205" cy="3413611"/>
          </a:xfrm>
          <a:prstGeom prst="rect">
            <a:avLst/>
          </a:prstGeom>
          <a:solidFill>
            <a:srgbClr val="5D7963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66524" y="1398320"/>
            <a:ext cx="12931471" cy="749036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3282" y="2570684"/>
            <a:ext cx="2466142" cy="4539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60"/>
              </a:lnSpc>
            </a:pPr>
            <a:r>
              <a:rPr lang="en-US" sz="6400" b="1" dirty="0">
                <a:solidFill>
                  <a:srgbClr val="FFFFFF"/>
                </a:solidFill>
                <a:latin typeface="Public Sans" panose="020B0604020202020204" charset="0"/>
              </a:rPr>
              <a:t>Giao </a:t>
            </a:r>
          </a:p>
          <a:p>
            <a:pPr algn="just">
              <a:lnSpc>
                <a:spcPts val="8960"/>
              </a:lnSpc>
            </a:pPr>
            <a:r>
              <a:rPr lang="en-US" sz="6400" b="1" dirty="0" err="1">
                <a:solidFill>
                  <a:srgbClr val="FFFFFF"/>
                </a:solidFill>
                <a:latin typeface="Public Sans" panose="020B0604020202020204" charset="0"/>
              </a:rPr>
              <a:t>diện</a:t>
            </a:r>
            <a:r>
              <a:rPr lang="en-US" sz="6400" b="1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</a:p>
          <a:p>
            <a:pPr algn="just">
              <a:lnSpc>
                <a:spcPts val="8960"/>
              </a:lnSpc>
            </a:pPr>
            <a:r>
              <a:rPr lang="en-US" sz="6400" b="1" dirty="0" err="1">
                <a:solidFill>
                  <a:srgbClr val="FFFFFF"/>
                </a:solidFill>
                <a:latin typeface="Public Sans" panose="020B0604020202020204" charset="0"/>
              </a:rPr>
              <a:t>người</a:t>
            </a:r>
            <a:endParaRPr lang="en-US" sz="6400" b="1" dirty="0">
              <a:solidFill>
                <a:srgbClr val="FFFFFF"/>
              </a:solidFill>
              <a:latin typeface="Public Sans" panose="020B0604020202020204" charset="0"/>
            </a:endParaRPr>
          </a:p>
          <a:p>
            <a:pPr algn="just">
              <a:lnSpc>
                <a:spcPts val="8960"/>
              </a:lnSpc>
            </a:pPr>
            <a:r>
              <a:rPr lang="en-US" sz="6400" b="1" dirty="0" err="1">
                <a:solidFill>
                  <a:srgbClr val="FFFFFF"/>
                </a:solidFill>
                <a:latin typeface="Public Sans" panose="020B0604020202020204" charset="0"/>
              </a:rPr>
              <a:t>dùng</a:t>
            </a:r>
            <a:endParaRPr lang="en-US" sz="6400" b="1" dirty="0">
              <a:solidFill>
                <a:srgbClr val="FFFFFF"/>
              </a:solidFill>
              <a:latin typeface="Public Sans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3574726" cy="10287000"/>
          </a:xfrm>
          <a:prstGeom prst="rect">
            <a:avLst/>
          </a:prstGeom>
          <a:solidFill>
            <a:srgbClr val="5D7963"/>
          </a:solidFill>
        </p:spPr>
      </p:sp>
      <p:sp>
        <p:nvSpPr>
          <p:cNvPr id="3" name="TextBox 3"/>
          <p:cNvSpPr txBox="1"/>
          <p:nvPr/>
        </p:nvSpPr>
        <p:spPr>
          <a:xfrm>
            <a:off x="343282" y="2570684"/>
            <a:ext cx="2466142" cy="4539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60"/>
              </a:lnSpc>
            </a:pPr>
            <a:r>
              <a:rPr lang="en-US" sz="6400" b="1" dirty="0">
                <a:solidFill>
                  <a:srgbClr val="FFFFFF"/>
                </a:solidFill>
                <a:latin typeface="Public Sans" panose="020B0604020202020204" charset="0"/>
              </a:rPr>
              <a:t>Giao </a:t>
            </a:r>
          </a:p>
          <a:p>
            <a:pPr algn="just">
              <a:lnSpc>
                <a:spcPts val="8960"/>
              </a:lnSpc>
            </a:pPr>
            <a:r>
              <a:rPr lang="en-US" sz="6400" b="1" dirty="0" err="1">
                <a:solidFill>
                  <a:srgbClr val="FFFFFF"/>
                </a:solidFill>
                <a:latin typeface="Public Sans" panose="020B0604020202020204" charset="0"/>
              </a:rPr>
              <a:t>diện</a:t>
            </a:r>
            <a:r>
              <a:rPr lang="en-US" sz="6400" b="1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</a:p>
          <a:p>
            <a:pPr algn="just">
              <a:lnSpc>
                <a:spcPts val="8960"/>
              </a:lnSpc>
            </a:pPr>
            <a:r>
              <a:rPr lang="en-US" sz="6400" b="1" dirty="0" err="1">
                <a:solidFill>
                  <a:srgbClr val="FFFFFF"/>
                </a:solidFill>
                <a:latin typeface="Public Sans" panose="020B0604020202020204" charset="0"/>
              </a:rPr>
              <a:t>người</a:t>
            </a:r>
            <a:endParaRPr lang="en-US" sz="6400" b="1" dirty="0">
              <a:solidFill>
                <a:srgbClr val="FFFFFF"/>
              </a:solidFill>
              <a:latin typeface="Public Sans" panose="020B0604020202020204" charset="0"/>
            </a:endParaRPr>
          </a:p>
          <a:p>
            <a:pPr algn="just">
              <a:lnSpc>
                <a:spcPts val="8960"/>
              </a:lnSpc>
            </a:pPr>
            <a:r>
              <a:rPr lang="en-US" sz="6400" b="1" dirty="0" err="1">
                <a:solidFill>
                  <a:srgbClr val="FFFFFF"/>
                </a:solidFill>
                <a:latin typeface="Public Sans" panose="020B0604020202020204" charset="0"/>
              </a:rPr>
              <a:t>dùng</a:t>
            </a:r>
            <a:endParaRPr lang="en-US" sz="6400" b="1" dirty="0">
              <a:solidFill>
                <a:srgbClr val="FFFFFF"/>
              </a:solidFill>
              <a:latin typeface="Public Sans" panose="020B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774568" y="904875"/>
            <a:ext cx="12484732" cy="7971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00"/>
              </a:lnSpc>
              <a:spcBef>
                <a:spcPct val="0"/>
              </a:spcBef>
            </a:pP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*1: Search →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Nhập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từ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̀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khóa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tìm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kiếm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. Sau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đó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:</a:t>
            </a:r>
          </a:p>
          <a:p>
            <a:pPr>
              <a:lnSpc>
                <a:spcPts val="5700"/>
              </a:lnSpc>
              <a:spcBef>
                <a:spcPct val="0"/>
              </a:spcBef>
            </a:pP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-1 → quay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trở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̉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về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menu</a:t>
            </a:r>
          </a:p>
          <a:p>
            <a:pPr>
              <a:lnSpc>
                <a:spcPts val="5700"/>
              </a:lnSpc>
              <a:spcBef>
                <a:spcPct val="0"/>
              </a:spcBef>
            </a:pP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0 →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chuyển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về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trang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trước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. </a:t>
            </a:r>
          </a:p>
          <a:p>
            <a:pPr>
              <a:lnSpc>
                <a:spcPts val="5700"/>
              </a:lnSpc>
              <a:spcBef>
                <a:spcPct val="0"/>
              </a:spcBef>
            </a:pP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1 - 5 →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xem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chi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tiết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văn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bản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1-5. </a:t>
            </a:r>
          </a:p>
          <a:p>
            <a:pPr>
              <a:lnSpc>
                <a:spcPts val="5700"/>
              </a:lnSpc>
              <a:spcBef>
                <a:spcPct val="0"/>
              </a:spcBef>
            </a:pP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6 →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chuyển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đến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trang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sau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.</a:t>
            </a:r>
          </a:p>
          <a:p>
            <a:pPr>
              <a:lnSpc>
                <a:spcPts val="5700"/>
              </a:lnSpc>
              <a:spcBef>
                <a:spcPct val="0"/>
              </a:spcBef>
            </a:pPr>
            <a:endParaRPr lang="en-US" sz="3800" spc="38" dirty="0">
              <a:solidFill>
                <a:srgbClr val="5D7963"/>
              </a:solidFill>
              <a:latin typeface="Public Sans" panose="020B0604020202020204" charset="0"/>
            </a:endParaRPr>
          </a:p>
          <a:p>
            <a:pPr>
              <a:lnSpc>
                <a:spcPts val="5700"/>
              </a:lnSpc>
              <a:spcBef>
                <a:spcPct val="0"/>
              </a:spcBef>
            </a:pP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*2: Add file →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Nhập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vào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đường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dẫn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đến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file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cần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thêm</a:t>
            </a:r>
            <a:endParaRPr lang="en-US" sz="3800" spc="38" dirty="0">
              <a:solidFill>
                <a:srgbClr val="5D7963"/>
              </a:solidFill>
              <a:latin typeface="Public Sans" panose="020B0604020202020204" charset="0"/>
            </a:endParaRPr>
          </a:p>
          <a:p>
            <a:pPr>
              <a:lnSpc>
                <a:spcPts val="5700"/>
              </a:lnSpc>
              <a:spcBef>
                <a:spcPct val="0"/>
              </a:spcBef>
            </a:pP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*3: Delete file →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Nhập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vào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tên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file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cần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xóa</a:t>
            </a:r>
            <a:endParaRPr lang="en-US" sz="3800" spc="38" dirty="0">
              <a:solidFill>
                <a:srgbClr val="5D7963"/>
              </a:solidFill>
              <a:latin typeface="Public Sans" panose="020B0604020202020204" charset="0"/>
            </a:endParaRPr>
          </a:p>
          <a:p>
            <a:pPr>
              <a:lnSpc>
                <a:spcPts val="5700"/>
              </a:lnSpc>
              <a:spcBef>
                <a:spcPct val="0"/>
              </a:spcBef>
            </a:pP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*4: Train Folder →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Nhập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vào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đường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dẫn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đến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thư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mục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cần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train.</a:t>
            </a:r>
          </a:p>
          <a:p>
            <a:pPr>
              <a:lnSpc>
                <a:spcPts val="5700"/>
              </a:lnSpc>
              <a:spcBef>
                <a:spcPct val="0"/>
              </a:spcBef>
            </a:pP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*5: Exit →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Thoát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chương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trình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,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đồng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thời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lưu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lại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dữ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00" spc="38" dirty="0" err="1">
                <a:solidFill>
                  <a:srgbClr val="5D7963"/>
                </a:solidFill>
                <a:latin typeface="Public Sans" panose="020B0604020202020204" charset="0"/>
              </a:rPr>
              <a:t>liệu</a:t>
            </a:r>
            <a:r>
              <a:rPr lang="en-US" sz="3800" spc="38" dirty="0">
                <a:solidFill>
                  <a:srgbClr val="5D7963"/>
                </a:solidFill>
                <a:latin typeface="Public Sans" panose="020B060402020202020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3574726" cy="10287000"/>
          </a:xfrm>
          <a:prstGeom prst="rect">
            <a:avLst/>
          </a:prstGeom>
          <a:solidFill>
            <a:srgbClr val="5D7963"/>
          </a:solidFill>
        </p:spPr>
      </p:sp>
      <p:sp>
        <p:nvSpPr>
          <p:cNvPr id="3" name="TextBox 3"/>
          <p:cNvSpPr txBox="1"/>
          <p:nvPr/>
        </p:nvSpPr>
        <p:spPr>
          <a:xfrm>
            <a:off x="344385" y="3104515"/>
            <a:ext cx="2885956" cy="4365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 dirty="0" err="1">
                <a:solidFill>
                  <a:srgbClr val="FFFFFF"/>
                </a:solidFill>
                <a:latin typeface="Public Sans" panose="020B0604020202020204" charset="0"/>
              </a:rPr>
              <a:t>Thư</a:t>
            </a:r>
            <a:r>
              <a:rPr lang="en-US" sz="4900" b="1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  <a:r>
              <a:rPr lang="en-US" sz="4900" b="1" dirty="0" err="1">
                <a:solidFill>
                  <a:srgbClr val="FFFFFF"/>
                </a:solidFill>
                <a:latin typeface="Public Sans" panose="020B0604020202020204" charset="0"/>
              </a:rPr>
              <a:t>viện</a:t>
            </a:r>
            <a:r>
              <a:rPr lang="en-US" sz="4900" b="1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</a:p>
          <a:p>
            <a:pPr algn="ctr">
              <a:lnSpc>
                <a:spcPts val="6860"/>
              </a:lnSpc>
            </a:pPr>
            <a:r>
              <a:rPr lang="en-US" sz="4900" b="1" dirty="0">
                <a:solidFill>
                  <a:srgbClr val="FFFFFF"/>
                </a:solidFill>
                <a:latin typeface="Public Sans" panose="020B0604020202020204" charset="0"/>
              </a:rPr>
              <a:t>&amp; </a:t>
            </a:r>
          </a:p>
          <a:p>
            <a:pPr algn="ctr">
              <a:lnSpc>
                <a:spcPts val="6860"/>
              </a:lnSpc>
            </a:pPr>
            <a:r>
              <a:rPr lang="en-US" sz="4900" b="1" dirty="0" err="1">
                <a:solidFill>
                  <a:srgbClr val="FFFFFF"/>
                </a:solidFill>
                <a:latin typeface="Public Sans" panose="020B0604020202020204" charset="0"/>
              </a:rPr>
              <a:t>nguồn</a:t>
            </a:r>
            <a:r>
              <a:rPr lang="en-US" sz="4900" b="1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</a:p>
          <a:p>
            <a:pPr algn="ctr">
              <a:lnSpc>
                <a:spcPts val="6859"/>
              </a:lnSpc>
            </a:pPr>
            <a:r>
              <a:rPr lang="en-US" sz="4900" b="1" dirty="0" err="1">
                <a:solidFill>
                  <a:srgbClr val="FFFFFF"/>
                </a:solidFill>
                <a:latin typeface="Public Sans" panose="020B0604020202020204" charset="0"/>
              </a:rPr>
              <a:t>tham</a:t>
            </a:r>
            <a:r>
              <a:rPr lang="en-US" sz="4900" b="1" dirty="0">
                <a:solidFill>
                  <a:srgbClr val="FFFFFF"/>
                </a:solidFill>
                <a:latin typeface="Public Sans" panose="020B0604020202020204" charset="0"/>
              </a:rPr>
              <a:t> </a:t>
            </a:r>
          </a:p>
          <a:p>
            <a:pPr algn="ctr">
              <a:lnSpc>
                <a:spcPts val="6860"/>
              </a:lnSpc>
            </a:pPr>
            <a:r>
              <a:rPr lang="en-US" sz="4900" b="1" dirty="0" err="1">
                <a:solidFill>
                  <a:srgbClr val="FFFFFF"/>
                </a:solidFill>
                <a:latin typeface="Public Sans" panose="020B0604020202020204" charset="0"/>
              </a:rPr>
              <a:t>khảo</a:t>
            </a:r>
            <a:endParaRPr lang="en-US" sz="4900" b="1" dirty="0">
              <a:solidFill>
                <a:srgbClr val="FFFFFF"/>
              </a:solidFill>
              <a:latin typeface="Public Sans" panose="020B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774568" y="904875"/>
            <a:ext cx="12484732" cy="862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00"/>
              </a:lnSpc>
            </a:pPr>
            <a:r>
              <a:rPr lang="en-US" sz="3200" spc="12" dirty="0">
                <a:solidFill>
                  <a:srgbClr val="5D7963"/>
                </a:solidFill>
                <a:latin typeface="Public Sans" panose="020B0604020202020204" charset="0"/>
              </a:rPr>
              <a:t>- </a:t>
            </a:r>
            <a:r>
              <a:rPr lang="en-US" sz="3200" b="1" spc="12" dirty="0" err="1">
                <a:solidFill>
                  <a:srgbClr val="5D7963"/>
                </a:solidFill>
                <a:latin typeface="Public Sans" panose="020B0604020202020204" charset="0"/>
              </a:rPr>
              <a:t>Đọc</a:t>
            </a:r>
            <a:r>
              <a:rPr lang="en-US" sz="3200" b="1" spc="12" dirty="0">
                <a:solidFill>
                  <a:srgbClr val="5D7963"/>
                </a:solidFill>
                <a:latin typeface="Public Sans" panose="020B0604020202020204" charset="0"/>
              </a:rPr>
              <a:t> file UTF8, UTF16</a:t>
            </a:r>
          </a:p>
          <a:p>
            <a:pPr>
              <a:lnSpc>
                <a:spcPts val="5700"/>
              </a:lnSpc>
            </a:pPr>
            <a:r>
              <a:rPr lang="en-US" sz="3200" spc="12" dirty="0">
                <a:solidFill>
                  <a:schemeClr val="accent6">
                    <a:lumMod val="75000"/>
                  </a:schemeClr>
                </a:solidFill>
                <a:latin typeface="Public Sans" panose="020B0604020202020204" charset="0"/>
              </a:rPr>
              <a:t>&lt;</a:t>
            </a:r>
            <a:r>
              <a:rPr lang="en-US" sz="3200" spc="12" dirty="0" err="1">
                <a:solidFill>
                  <a:schemeClr val="accent6">
                    <a:lumMod val="75000"/>
                  </a:schemeClr>
                </a:solidFill>
                <a:latin typeface="Public Sans" panose="020B0604020202020204" charset="0"/>
              </a:rPr>
              <a:t>fcntl.h</a:t>
            </a:r>
            <a:r>
              <a:rPr lang="en-US" sz="3200" spc="12" dirty="0">
                <a:solidFill>
                  <a:schemeClr val="accent6">
                    <a:lumMod val="75000"/>
                  </a:schemeClr>
                </a:solidFill>
                <a:latin typeface="Public Sans" panose="020B0604020202020204" charset="0"/>
              </a:rPr>
              <a:t>&gt; &lt;</a:t>
            </a:r>
            <a:r>
              <a:rPr lang="en-US" sz="3200" spc="12" dirty="0" err="1">
                <a:solidFill>
                  <a:schemeClr val="accent6">
                    <a:lumMod val="75000"/>
                  </a:schemeClr>
                </a:solidFill>
                <a:latin typeface="Public Sans" panose="020B0604020202020204" charset="0"/>
              </a:rPr>
              <a:t>io.h</a:t>
            </a:r>
            <a:r>
              <a:rPr lang="en-US" sz="3200" spc="12" dirty="0">
                <a:solidFill>
                  <a:schemeClr val="accent6">
                    <a:lumMod val="75000"/>
                  </a:schemeClr>
                </a:solidFill>
                <a:latin typeface="Public Sans" panose="020B0604020202020204" charset="0"/>
              </a:rPr>
              <a:t>&gt; &lt;locale&gt; &lt;</a:t>
            </a:r>
            <a:r>
              <a:rPr lang="en-US" sz="3200" spc="12" dirty="0" err="1">
                <a:solidFill>
                  <a:schemeClr val="accent6">
                    <a:lumMod val="75000"/>
                  </a:schemeClr>
                </a:solidFill>
                <a:latin typeface="Public Sans" panose="020B0604020202020204" charset="0"/>
              </a:rPr>
              <a:t>codecvt</a:t>
            </a:r>
            <a:r>
              <a:rPr lang="en-US" sz="3200" spc="12" dirty="0">
                <a:solidFill>
                  <a:schemeClr val="accent6">
                    <a:lumMod val="75000"/>
                  </a:schemeClr>
                </a:solidFill>
                <a:latin typeface="Public Sans" panose="020B0604020202020204" charset="0"/>
              </a:rPr>
              <a:t>&gt;</a:t>
            </a:r>
          </a:p>
          <a:p>
            <a:pPr>
              <a:lnSpc>
                <a:spcPts val="5700"/>
              </a:lnSpc>
            </a:pPr>
            <a:r>
              <a:rPr lang="en-US" sz="3200" spc="38" dirty="0">
                <a:solidFill>
                  <a:srgbClr val="5D7963"/>
                </a:solidFill>
                <a:latin typeface="Public Sans" panose="020B0604020202020204" charset="0"/>
              </a:rPr>
              <a:t>- </a:t>
            </a:r>
            <a:r>
              <a:rPr lang="en-US" sz="3200" b="1" spc="38" dirty="0" err="1">
                <a:solidFill>
                  <a:srgbClr val="5D7963"/>
                </a:solidFill>
                <a:latin typeface="Public Sans" panose="020B0604020202020204" charset="0"/>
              </a:rPr>
              <a:t>T</a:t>
            </a:r>
            <a:r>
              <a:rPr lang="en-US" sz="3200" b="1" spc="12" dirty="0" err="1">
                <a:solidFill>
                  <a:srgbClr val="5D7963"/>
                </a:solidFill>
                <a:latin typeface="Public Sans" panose="020B0604020202020204" charset="0"/>
              </a:rPr>
              <a:t>hư</a:t>
            </a:r>
            <a:r>
              <a:rPr lang="en-US" sz="3200" b="1" spc="12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200" b="1" spc="12" dirty="0" err="1">
                <a:solidFill>
                  <a:srgbClr val="5D7963"/>
                </a:solidFill>
                <a:latin typeface="Public Sans" panose="020B0604020202020204" charset="0"/>
              </a:rPr>
              <a:t>viện</a:t>
            </a:r>
            <a:r>
              <a:rPr lang="en-US" sz="3200" b="1" spc="12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200" b="1" spc="12" dirty="0" err="1">
                <a:solidFill>
                  <a:srgbClr val="5D7963"/>
                </a:solidFill>
                <a:latin typeface="Public Sans" panose="020B0604020202020204" charset="0"/>
              </a:rPr>
              <a:t>cơ</a:t>
            </a:r>
            <a:r>
              <a:rPr lang="en-US" sz="3200" b="1" spc="12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200" b="1" spc="12" dirty="0" err="1">
                <a:solidFill>
                  <a:srgbClr val="5D7963"/>
                </a:solidFill>
                <a:latin typeface="Public Sans" panose="020B0604020202020204" charset="0"/>
              </a:rPr>
              <a:t>bản</a:t>
            </a:r>
            <a:endParaRPr lang="en-US" sz="3200" b="1" spc="12" dirty="0">
              <a:solidFill>
                <a:srgbClr val="5D7963"/>
              </a:solidFill>
              <a:latin typeface="Public Sans" panose="020B0604020202020204" charset="0"/>
            </a:endParaRPr>
          </a:p>
          <a:p>
            <a:pPr>
              <a:lnSpc>
                <a:spcPts val="5700"/>
              </a:lnSpc>
            </a:pPr>
            <a:r>
              <a:rPr lang="en-US" sz="3200" spc="12" dirty="0">
                <a:solidFill>
                  <a:schemeClr val="accent6">
                    <a:lumMod val="75000"/>
                  </a:schemeClr>
                </a:solidFill>
                <a:latin typeface="Public Sans" panose="020B0604020202020204" charset="0"/>
              </a:rPr>
              <a:t>&lt;iostream&gt; &lt;string&gt;  &lt;filesystem&gt; &lt;</a:t>
            </a:r>
            <a:r>
              <a:rPr lang="en-US" sz="3200" spc="12" dirty="0" err="1">
                <a:solidFill>
                  <a:schemeClr val="accent6">
                    <a:lumMod val="75000"/>
                  </a:schemeClr>
                </a:solidFill>
                <a:latin typeface="Public Sans" panose="020B0604020202020204" charset="0"/>
              </a:rPr>
              <a:t>fstream</a:t>
            </a:r>
            <a:r>
              <a:rPr lang="en-US" sz="3200" spc="12" dirty="0">
                <a:solidFill>
                  <a:schemeClr val="accent6">
                    <a:lumMod val="75000"/>
                  </a:schemeClr>
                </a:solidFill>
                <a:latin typeface="Public Sans" panose="020B0604020202020204" charset="0"/>
              </a:rPr>
              <a:t>&gt; &lt;</a:t>
            </a:r>
            <a:r>
              <a:rPr lang="en-US" sz="3200" spc="12" dirty="0" err="1">
                <a:solidFill>
                  <a:schemeClr val="accent6">
                    <a:lumMod val="75000"/>
                  </a:schemeClr>
                </a:solidFill>
                <a:latin typeface="Public Sans" panose="020B0604020202020204" charset="0"/>
              </a:rPr>
              <a:t>Windows.h</a:t>
            </a:r>
            <a:r>
              <a:rPr lang="en-US" sz="3200" spc="12" dirty="0">
                <a:solidFill>
                  <a:schemeClr val="accent6">
                    <a:lumMod val="75000"/>
                  </a:schemeClr>
                </a:solidFill>
                <a:latin typeface="Public Sans" panose="020B0604020202020204" charset="0"/>
              </a:rPr>
              <a:t>&gt; &lt;</a:t>
            </a:r>
            <a:r>
              <a:rPr lang="en-US" sz="3200" spc="12" dirty="0" err="1">
                <a:solidFill>
                  <a:schemeClr val="accent6">
                    <a:lumMod val="75000"/>
                  </a:schemeClr>
                </a:solidFill>
                <a:latin typeface="Public Sans" panose="020B0604020202020204" charset="0"/>
              </a:rPr>
              <a:t>conio.h</a:t>
            </a:r>
            <a:r>
              <a:rPr lang="en-US" sz="3200" spc="12" dirty="0">
                <a:solidFill>
                  <a:schemeClr val="accent6">
                    <a:lumMod val="75000"/>
                  </a:schemeClr>
                </a:solidFill>
                <a:latin typeface="Public Sans" panose="020B0604020202020204" charset="0"/>
              </a:rPr>
              <a:t>&gt;</a:t>
            </a:r>
          </a:p>
          <a:p>
            <a:pPr>
              <a:lnSpc>
                <a:spcPts val="5700"/>
              </a:lnSpc>
            </a:pPr>
            <a:r>
              <a:rPr lang="en-US" sz="3200" spc="12" dirty="0">
                <a:solidFill>
                  <a:srgbClr val="5D7963"/>
                </a:solidFill>
                <a:latin typeface="Public Sans" panose="020B0604020202020204" charset="0"/>
              </a:rPr>
              <a:t>- </a:t>
            </a:r>
            <a:r>
              <a:rPr lang="en-US" sz="3200" spc="12" dirty="0" err="1">
                <a:solidFill>
                  <a:srgbClr val="5D7963"/>
                </a:solidFill>
                <a:latin typeface="Public Sans" panose="020B0604020202020204" charset="0"/>
              </a:rPr>
              <a:t>Các</a:t>
            </a:r>
            <a:r>
              <a:rPr lang="en-US" sz="3200" spc="12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200" spc="12" dirty="0" err="1">
                <a:solidFill>
                  <a:srgbClr val="5D7963"/>
                </a:solidFill>
                <a:latin typeface="Public Sans" panose="020B0604020202020204" charset="0"/>
              </a:rPr>
              <a:t>nguồn</a:t>
            </a:r>
            <a:r>
              <a:rPr lang="en-US" sz="3200" spc="12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200" spc="12" dirty="0" err="1">
                <a:solidFill>
                  <a:srgbClr val="5D7963"/>
                </a:solidFill>
                <a:latin typeface="Public Sans" panose="020B0604020202020204" charset="0"/>
              </a:rPr>
              <a:t>tham</a:t>
            </a:r>
            <a:r>
              <a:rPr lang="en-US" sz="3200" spc="12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200" spc="12" dirty="0" err="1">
                <a:solidFill>
                  <a:srgbClr val="5D7963"/>
                </a:solidFill>
                <a:latin typeface="Public Sans" panose="020B0604020202020204" charset="0"/>
              </a:rPr>
              <a:t>khảo</a:t>
            </a:r>
            <a:endParaRPr lang="en-US" sz="3200" spc="12" dirty="0">
              <a:solidFill>
                <a:srgbClr val="5D7963"/>
              </a:solidFill>
              <a:latin typeface="Public Sans" panose="020B0604020202020204" charset="0"/>
            </a:endParaRPr>
          </a:p>
          <a:p>
            <a:pPr>
              <a:lnSpc>
                <a:spcPts val="5700"/>
              </a:lnSpc>
            </a:pPr>
            <a:r>
              <a:rPr lang="en-US" sz="3200" u="sng" spc="12" dirty="0">
                <a:solidFill>
                  <a:schemeClr val="tx2">
                    <a:lumMod val="60000"/>
                    <a:lumOff val="40000"/>
                  </a:schemeClr>
                </a:solidFill>
                <a:latin typeface="Public Sans" panose="020B0604020202020204" charset="0"/>
              </a:rPr>
              <a:t>https://stackoverflow.com/</a:t>
            </a:r>
          </a:p>
          <a:p>
            <a:pPr>
              <a:lnSpc>
                <a:spcPts val="5700"/>
              </a:lnSpc>
            </a:pPr>
            <a:r>
              <a:rPr lang="en-US" sz="3200" u="sng" spc="12" dirty="0">
                <a:solidFill>
                  <a:schemeClr val="tx2">
                    <a:lumMod val="60000"/>
                    <a:lumOff val="40000"/>
                  </a:schemeClr>
                </a:solidFill>
                <a:latin typeface="Public Sans" panose="020B0604020202020204" charset="0"/>
              </a:rPr>
              <a:t>https://codelearn.io/</a:t>
            </a:r>
          </a:p>
          <a:p>
            <a:pPr>
              <a:lnSpc>
                <a:spcPts val="5700"/>
              </a:lnSpc>
            </a:pPr>
            <a:r>
              <a:rPr lang="en-US" sz="3200" u="sng" spc="12" dirty="0">
                <a:solidFill>
                  <a:schemeClr val="tx2">
                    <a:lumMod val="60000"/>
                    <a:lumOff val="40000"/>
                  </a:schemeClr>
                </a:solidFill>
                <a:latin typeface="Public Sans" panose="020B0604020202020204" charset="0"/>
              </a:rPr>
              <a:t>https://www.geeksforgeeks.org/</a:t>
            </a:r>
          </a:p>
          <a:p>
            <a:pPr>
              <a:lnSpc>
                <a:spcPts val="5700"/>
              </a:lnSpc>
            </a:pPr>
            <a:r>
              <a:rPr lang="en-US" sz="3200" u="sng" spc="12" dirty="0">
                <a:solidFill>
                  <a:schemeClr val="tx2">
                    <a:lumMod val="60000"/>
                    <a:lumOff val="40000"/>
                  </a:schemeClr>
                </a:solidFill>
                <a:latin typeface="Public Sans" panose="020B0604020202020204" charset="0"/>
              </a:rPr>
              <a:t>https://github.com/</a:t>
            </a:r>
          </a:p>
          <a:p>
            <a:pPr>
              <a:lnSpc>
                <a:spcPts val="5700"/>
              </a:lnSpc>
            </a:pPr>
            <a:r>
              <a:rPr lang="en-US" sz="3200" u="sng" spc="12" dirty="0">
                <a:solidFill>
                  <a:schemeClr val="tx2">
                    <a:lumMod val="60000"/>
                    <a:lumOff val="40000"/>
                  </a:schemeClr>
                </a:solidFill>
                <a:latin typeface="Public Sans" panose="020B0604020202020204" charset="0"/>
              </a:rPr>
              <a:t>https://www.cplusplus.com/reference/</a:t>
            </a:r>
          </a:p>
          <a:p>
            <a:pPr>
              <a:lnSpc>
                <a:spcPts val="5700"/>
              </a:lnSpc>
              <a:spcBef>
                <a:spcPct val="0"/>
              </a:spcBef>
            </a:pPr>
            <a:endParaRPr lang="en-US" sz="1200" spc="12" dirty="0">
              <a:solidFill>
                <a:srgbClr val="5D7963"/>
              </a:solidFill>
              <a:latin typeface="Public Sans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25" b="782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4593" y="4411980"/>
            <a:ext cx="14358813" cy="1352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0"/>
              </a:lnSpc>
            </a:pPr>
            <a:r>
              <a:rPr lang="en-US" sz="9000" spc="-540" dirty="0">
                <a:solidFill>
                  <a:srgbClr val="F7F9F7"/>
                </a:solidFill>
                <a:latin typeface="Public Sans" panose="020B0604020202020204" charset="0"/>
              </a:rPr>
              <a:t>Thank for watching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81642" y="1566174"/>
            <a:ext cx="14524715" cy="5899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0"/>
              </a:lnSpc>
            </a:pPr>
            <a:r>
              <a:rPr lang="en-US" sz="10500" b="1" spc="-210" dirty="0" err="1">
                <a:solidFill>
                  <a:srgbClr val="FFFFFF"/>
                </a:solidFill>
                <a:latin typeface="Public Sans"/>
              </a:rPr>
              <a:t>Phân</a:t>
            </a:r>
            <a:r>
              <a:rPr lang="en-US" sz="10500" b="1" spc="-210" dirty="0">
                <a:solidFill>
                  <a:srgbClr val="FFFFFF"/>
                </a:solidFill>
                <a:latin typeface="Public Sans"/>
              </a:rPr>
              <a:t> </a:t>
            </a:r>
            <a:r>
              <a:rPr lang="en-US" sz="10500" b="1" spc="-210" dirty="0" err="1">
                <a:solidFill>
                  <a:srgbClr val="FFFFFF"/>
                </a:solidFill>
                <a:latin typeface="Public Sans"/>
              </a:rPr>
              <a:t>tích</a:t>
            </a:r>
            <a:r>
              <a:rPr lang="en-US" sz="10500" b="1" spc="-210" dirty="0">
                <a:solidFill>
                  <a:srgbClr val="FFFFFF"/>
                </a:solidFill>
                <a:latin typeface="Public Sans"/>
              </a:rPr>
              <a:t> </a:t>
            </a:r>
            <a:r>
              <a:rPr lang="en-US" sz="10500" b="1" spc="-210" dirty="0" err="1">
                <a:solidFill>
                  <a:srgbClr val="FFFFFF"/>
                </a:solidFill>
                <a:latin typeface="Public Sans"/>
              </a:rPr>
              <a:t>đề</a:t>
            </a:r>
            <a:r>
              <a:rPr lang="en-US" sz="10500" b="1" spc="-210" dirty="0">
                <a:solidFill>
                  <a:srgbClr val="FFFFFF"/>
                </a:solidFill>
                <a:latin typeface="Public Sans"/>
              </a:rPr>
              <a:t>: </a:t>
            </a:r>
            <a:r>
              <a:rPr lang="en-US" sz="10500" spc="-210" dirty="0" err="1">
                <a:solidFill>
                  <a:srgbClr val="FFFFFF"/>
                </a:solidFill>
                <a:latin typeface="Public Sans"/>
              </a:rPr>
              <a:t>để</a:t>
            </a:r>
            <a:r>
              <a:rPr lang="en-US" sz="10500" spc="-210" dirty="0">
                <a:solidFill>
                  <a:srgbClr val="FFFFFF"/>
                </a:solidFill>
                <a:latin typeface="Public Sans"/>
              </a:rPr>
              <a:t> </a:t>
            </a:r>
            <a:r>
              <a:rPr lang="en-US" sz="10500" spc="-210" dirty="0" err="1">
                <a:solidFill>
                  <a:srgbClr val="FFFFFF"/>
                </a:solidFill>
                <a:latin typeface="Public Sans"/>
              </a:rPr>
              <a:t>truy</a:t>
            </a:r>
            <a:r>
              <a:rPr lang="en-US" sz="10500" spc="-210" dirty="0">
                <a:solidFill>
                  <a:srgbClr val="FFFFFF"/>
                </a:solidFill>
                <a:latin typeface="Public Sans"/>
              </a:rPr>
              <a:t> </a:t>
            </a:r>
            <a:r>
              <a:rPr lang="en-US" sz="10500" spc="-210" dirty="0" err="1">
                <a:solidFill>
                  <a:srgbClr val="FFFFFF"/>
                </a:solidFill>
                <a:latin typeface="Public Sans"/>
              </a:rPr>
              <a:t>vấn</a:t>
            </a:r>
            <a:r>
              <a:rPr lang="en-US" sz="10500" spc="-210" dirty="0">
                <a:solidFill>
                  <a:srgbClr val="FFFFFF"/>
                </a:solidFill>
                <a:latin typeface="Public Sans"/>
              </a:rPr>
              <a:t> </a:t>
            </a:r>
            <a:r>
              <a:rPr lang="en-US" sz="10500" spc="-210" dirty="0" err="1">
                <a:solidFill>
                  <a:srgbClr val="FFFFFF"/>
                </a:solidFill>
                <a:latin typeface="Public Sans"/>
              </a:rPr>
              <a:t>trong</a:t>
            </a:r>
            <a:r>
              <a:rPr lang="en-US" sz="10500" spc="-210" dirty="0">
                <a:solidFill>
                  <a:srgbClr val="FFFFFF"/>
                </a:solidFill>
                <a:latin typeface="Public Sans"/>
              </a:rPr>
              <a:t> </a:t>
            </a:r>
            <a:r>
              <a:rPr lang="en-US" sz="10500" spc="-210" dirty="0" err="1">
                <a:solidFill>
                  <a:srgbClr val="FFFFFF"/>
                </a:solidFill>
                <a:latin typeface="Public Sans"/>
              </a:rPr>
              <a:t>tập</a:t>
            </a:r>
            <a:r>
              <a:rPr lang="en-US" sz="10500" spc="-210" dirty="0">
                <a:solidFill>
                  <a:srgbClr val="FFFFFF"/>
                </a:solidFill>
                <a:latin typeface="Public Sans"/>
              </a:rPr>
              <a:t> </a:t>
            </a:r>
            <a:r>
              <a:rPr lang="en-US" sz="10500" spc="-210" dirty="0" err="1">
                <a:solidFill>
                  <a:srgbClr val="FFFFFF"/>
                </a:solidFill>
                <a:latin typeface="Public Sans"/>
              </a:rPr>
              <a:t>dữ</a:t>
            </a:r>
            <a:r>
              <a:rPr lang="en-US" sz="10500" spc="-210" dirty="0">
                <a:solidFill>
                  <a:srgbClr val="FFFFFF"/>
                </a:solidFill>
                <a:latin typeface="Public Sans"/>
              </a:rPr>
              <a:t> </a:t>
            </a:r>
            <a:r>
              <a:rPr lang="en-US" sz="10500" spc="-210" dirty="0" err="1">
                <a:solidFill>
                  <a:srgbClr val="FFFFFF"/>
                </a:solidFill>
                <a:latin typeface="Public Sans"/>
              </a:rPr>
              <a:t>liệu</a:t>
            </a:r>
            <a:r>
              <a:rPr lang="en-US" sz="10500" spc="-210" dirty="0">
                <a:solidFill>
                  <a:srgbClr val="FFFFFF"/>
                </a:solidFill>
                <a:latin typeface="Public Sans"/>
              </a:rPr>
              <a:t> </a:t>
            </a:r>
            <a:r>
              <a:rPr lang="en-US" sz="10500" spc="-210" dirty="0" err="1">
                <a:solidFill>
                  <a:srgbClr val="FFFFFF"/>
                </a:solidFill>
                <a:latin typeface="Public Sans"/>
              </a:rPr>
              <a:t>lớn</a:t>
            </a:r>
            <a:r>
              <a:rPr lang="en-US" sz="10500" spc="-210" dirty="0">
                <a:solidFill>
                  <a:srgbClr val="FFFFFF"/>
                </a:solidFill>
                <a:latin typeface="Public Sans"/>
              </a:rPr>
              <a:t> </a:t>
            </a:r>
            <a:r>
              <a:rPr lang="en-US" sz="10500" spc="-210" dirty="0" err="1">
                <a:solidFill>
                  <a:srgbClr val="FFFFFF"/>
                </a:solidFill>
                <a:latin typeface="Public Sans"/>
              </a:rPr>
              <a:t>với</a:t>
            </a:r>
            <a:r>
              <a:rPr lang="en-US" sz="10500" spc="-210" dirty="0">
                <a:solidFill>
                  <a:srgbClr val="FFFFFF"/>
                </a:solidFill>
                <a:latin typeface="Public Sans"/>
              </a:rPr>
              <a:t> </a:t>
            </a:r>
            <a:r>
              <a:rPr lang="en-US" sz="10500" spc="-210" dirty="0" err="1">
                <a:solidFill>
                  <a:srgbClr val="FFFFFF"/>
                </a:solidFill>
                <a:latin typeface="Public Sans"/>
              </a:rPr>
              <a:t>tốc</a:t>
            </a:r>
            <a:r>
              <a:rPr lang="en-US" sz="10500" spc="-210" dirty="0">
                <a:solidFill>
                  <a:srgbClr val="FFFFFF"/>
                </a:solidFill>
                <a:latin typeface="Public Sans"/>
              </a:rPr>
              <a:t> </a:t>
            </a:r>
            <a:r>
              <a:rPr lang="en-US" sz="10500" spc="-210" dirty="0" err="1">
                <a:solidFill>
                  <a:srgbClr val="FFFFFF"/>
                </a:solidFill>
                <a:latin typeface="Public Sans"/>
              </a:rPr>
              <a:t>độ</a:t>
            </a:r>
            <a:r>
              <a:rPr lang="en-US" sz="10500" spc="-210" dirty="0">
                <a:solidFill>
                  <a:srgbClr val="FFFFFF"/>
                </a:solidFill>
                <a:latin typeface="Public Sans"/>
              </a:rPr>
              <a:t> </a:t>
            </a:r>
            <a:r>
              <a:rPr lang="en-US" sz="10500" spc="-210" dirty="0" err="1">
                <a:solidFill>
                  <a:srgbClr val="FFFFFF"/>
                </a:solidFill>
                <a:latin typeface="Public Sans"/>
              </a:rPr>
              <a:t>nhanh</a:t>
            </a:r>
            <a:r>
              <a:rPr lang="en-US" sz="10500" spc="-210" dirty="0">
                <a:solidFill>
                  <a:srgbClr val="FFFFFF"/>
                </a:solidFill>
                <a:latin typeface="Public Sans"/>
              </a:rPr>
              <a:t>, ta </a:t>
            </a:r>
            <a:r>
              <a:rPr lang="en-US" sz="10500" spc="-210" dirty="0" err="1">
                <a:solidFill>
                  <a:srgbClr val="FFFFFF"/>
                </a:solidFill>
                <a:latin typeface="Public Sans"/>
              </a:rPr>
              <a:t>cần</a:t>
            </a:r>
            <a:r>
              <a:rPr lang="en-US" sz="10500" spc="-210" dirty="0">
                <a:solidFill>
                  <a:srgbClr val="FFFFFF"/>
                </a:solidFill>
                <a:latin typeface="Public Sans"/>
              </a:rPr>
              <a:t> </a:t>
            </a:r>
            <a:r>
              <a:rPr lang="en-US" sz="10500" spc="-210" dirty="0" err="1">
                <a:solidFill>
                  <a:srgbClr val="FFFFFF"/>
                </a:solidFill>
                <a:latin typeface="Public Sans"/>
              </a:rPr>
              <a:t>tạo</a:t>
            </a:r>
            <a:r>
              <a:rPr lang="en-US" sz="10500" spc="-210" dirty="0">
                <a:solidFill>
                  <a:srgbClr val="FFFFFF"/>
                </a:solidFill>
                <a:latin typeface="Public Sans"/>
              </a:rPr>
              <a:t> file metadata.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85850"/>
            <a:ext cx="16230600" cy="81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9"/>
              </a:lnSpc>
            </a:pPr>
            <a:r>
              <a:rPr lang="en-US" sz="7263" spc="-145">
                <a:solidFill>
                  <a:srgbClr val="FFFFFF"/>
                </a:solidFill>
                <a:latin typeface="Public Sans"/>
              </a:rPr>
              <a:t>-Đọc dữ liệu trong thư muc train và làm sạch dữ liệu (xóa dấu, viết thường, xóa các dấu câu thừa, xóa stopword). </a:t>
            </a:r>
          </a:p>
          <a:p>
            <a:pPr>
              <a:lnSpc>
                <a:spcPts val="7989"/>
              </a:lnSpc>
            </a:pPr>
            <a:r>
              <a:rPr lang="en-US" sz="7263" spc="-145">
                <a:solidFill>
                  <a:srgbClr val="FFFFFF"/>
                </a:solidFill>
                <a:latin typeface="Public Sans"/>
              </a:rPr>
              <a:t>- Rút trích văn bản và lưu vào file metadata để có thể truy xuất nhanh hơn. </a:t>
            </a:r>
          </a:p>
          <a:p>
            <a:pPr>
              <a:lnSpc>
                <a:spcPts val="7989"/>
              </a:lnSpc>
            </a:pPr>
            <a:r>
              <a:rPr lang="en-US" sz="7263" spc="-145">
                <a:solidFill>
                  <a:srgbClr val="FFFFFF"/>
                </a:solidFill>
                <a:latin typeface="Public Sans"/>
              </a:rPr>
              <a:t>- Trả về độ xuất hiện của từ khóa quan trọng theo trọng số.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7843" r="27843"/>
          <a:stretch>
            <a:fillRect/>
          </a:stretch>
        </p:blipFill>
        <p:spPr>
          <a:xfrm>
            <a:off x="11452359" y="0"/>
            <a:ext cx="683564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2294500" y="1202649"/>
            <a:ext cx="5151358" cy="8098838"/>
          </a:xfrm>
          <a:prstGeom prst="rect">
            <a:avLst/>
          </a:prstGeom>
          <a:solidFill>
            <a:srgbClr val="5D7963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73827" y="1202649"/>
            <a:ext cx="1817993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57746" y="4530463"/>
            <a:ext cx="2050156" cy="14910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44580" y="6966075"/>
            <a:ext cx="2076487" cy="193702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799603" y="1534718"/>
            <a:ext cx="5344397" cy="1121222"/>
            <a:chOff x="0" y="-66675"/>
            <a:chExt cx="7125863" cy="1494963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7125863" cy="73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52"/>
                </a:lnSpc>
              </a:pPr>
              <a:r>
                <a:rPr lang="en-US" sz="3300" spc="419" dirty="0">
                  <a:solidFill>
                    <a:srgbClr val="5D7963"/>
                  </a:solidFill>
                  <a:latin typeface="Public Sans" panose="020B0604020202020204" charset="0"/>
                </a:rPr>
                <a:t>FILE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42742"/>
              <a:ext cx="7125863" cy="585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Lưu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các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giá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trị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của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1 file.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799603" y="4432643"/>
            <a:ext cx="5344397" cy="1608534"/>
            <a:chOff x="0" y="-66675"/>
            <a:chExt cx="7125863" cy="214471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66675"/>
              <a:ext cx="7125863" cy="73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52"/>
                </a:lnSpc>
              </a:pPr>
              <a:r>
                <a:rPr lang="en-US" sz="3300" spc="419" dirty="0">
                  <a:solidFill>
                    <a:srgbClr val="5D7963"/>
                  </a:solidFill>
                  <a:latin typeface="Public Sans" panose="020B0604020202020204" charset="0"/>
                </a:rPr>
                <a:t>TOPIC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42742"/>
              <a:ext cx="7125863" cy="1235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Lưu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các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giá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trị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của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topic,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một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topic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gồm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nhiều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file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799603" y="7585874"/>
            <a:ext cx="5344397" cy="1121222"/>
            <a:chOff x="0" y="-66675"/>
            <a:chExt cx="7125863" cy="149496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7125863" cy="73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52"/>
                </a:lnSpc>
              </a:pPr>
              <a:r>
                <a:rPr lang="en-US" sz="3300" spc="419" dirty="0">
                  <a:solidFill>
                    <a:srgbClr val="5D7963"/>
                  </a:solidFill>
                  <a:latin typeface="Public Sans" panose="020B0604020202020204" charset="0"/>
                </a:rPr>
                <a:t>DATA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42742"/>
              <a:ext cx="7125863" cy="585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Lưu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nhiều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topic.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606800" y="2804160"/>
            <a:ext cx="4526759" cy="470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9"/>
              </a:lnSpc>
            </a:pPr>
            <a:r>
              <a:rPr lang="en-US" sz="6500" spc="117" dirty="0">
                <a:solidFill>
                  <a:srgbClr val="FFFFFF"/>
                </a:solidFill>
                <a:latin typeface="Public Sans" panose="020B0604020202020204" charset="0"/>
              </a:rPr>
              <a:t>CÁC STRUCT SỬ DỤNG TRONG ĐỒ ÁN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630" r="27598"/>
          <a:stretch>
            <a:fillRect/>
          </a:stretch>
        </p:blipFill>
        <p:spPr>
          <a:xfrm>
            <a:off x="0" y="0"/>
            <a:ext cx="4414182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45725" y="4369355"/>
            <a:ext cx="2571167" cy="1548291"/>
            <a:chOff x="0" y="0"/>
            <a:chExt cx="3428223" cy="206438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428223" cy="2064387"/>
            </a:xfrm>
            <a:prstGeom prst="rect">
              <a:avLst/>
            </a:prstGeom>
            <a:solidFill>
              <a:srgbClr val="5D796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424489" y="646749"/>
              <a:ext cx="2579244" cy="761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r>
                <a:rPr lang="en-US" sz="3700" spc="136" dirty="0">
                  <a:solidFill>
                    <a:srgbClr val="FFFFFF"/>
                  </a:solidFill>
                  <a:latin typeface="Public Sans" panose="020B0604020202020204" charset="0"/>
                </a:rPr>
                <a:t>FILE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660650" y="1485033"/>
            <a:ext cx="11363258" cy="6738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5D7963"/>
                </a:solidFill>
                <a:latin typeface="Public Sans"/>
              </a:rPr>
              <a:t>Bao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gồm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: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tên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file, 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đường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dẫn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file. </a:t>
            </a:r>
          </a:p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isDel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():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đánh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dấu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file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đã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bị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xóa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,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dùng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khi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truy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vấn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xóa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file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từ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người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dùng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.</a:t>
            </a:r>
          </a:p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5D7963"/>
                </a:solidFill>
                <a:latin typeface="Public Sans"/>
              </a:rPr>
              <a:t>+ appear[3]: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khi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có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truy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vấn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Search,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dùng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để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̉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lưu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lại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số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lần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xuất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hiện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trong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file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của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các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từ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khóa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người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dùng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nhập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vào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.</a:t>
            </a:r>
          </a:p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5D7963"/>
                </a:solidFill>
                <a:latin typeface="Public Sans"/>
              </a:rPr>
              <a:t>+ grams[3]: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lưu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lại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các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từ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monogram (grams[0]),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digram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(grams[1]), trigram (grams[2]).</a:t>
            </a:r>
          </a:p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5D7963"/>
                </a:solidFill>
                <a:latin typeface="Public Sans"/>
              </a:rPr>
              <a:t>+ rates[3]: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lưu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lai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phần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trăm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số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lần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xuất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hiện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các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từ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grams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tương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00" dirty="0" err="1">
                <a:solidFill>
                  <a:srgbClr val="5D7963"/>
                </a:solidFill>
                <a:latin typeface="Public Sans"/>
              </a:rPr>
              <a:t>ứng</a:t>
            </a:r>
            <a:r>
              <a:rPr lang="en-US" sz="3800" dirty="0">
                <a:solidFill>
                  <a:srgbClr val="5D7963"/>
                </a:solidFill>
                <a:latin typeface="Public San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630" r="27598"/>
          <a:stretch>
            <a:fillRect/>
          </a:stretch>
        </p:blipFill>
        <p:spPr>
          <a:xfrm>
            <a:off x="0" y="0"/>
            <a:ext cx="4414182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45725" y="4369355"/>
            <a:ext cx="2571167" cy="1548291"/>
            <a:chOff x="0" y="0"/>
            <a:chExt cx="3428223" cy="206438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428223" cy="2064387"/>
            </a:xfrm>
            <a:prstGeom prst="rect">
              <a:avLst/>
            </a:prstGeom>
            <a:solidFill>
              <a:srgbClr val="5D796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424489" y="646749"/>
              <a:ext cx="2579244" cy="761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r>
                <a:rPr lang="en-US" sz="3700" spc="136" dirty="0">
                  <a:solidFill>
                    <a:srgbClr val="FFFFFF"/>
                  </a:solidFill>
                  <a:latin typeface="Public Sans" panose="020B0604020202020204" charset="0"/>
                </a:rPr>
                <a:t>TOPIC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896042" y="942975"/>
            <a:ext cx="11363258" cy="910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 dirty="0">
                <a:solidFill>
                  <a:srgbClr val="5D7963"/>
                </a:solidFill>
                <a:latin typeface="Public Sans"/>
              </a:rPr>
              <a:t>Bao </a:t>
            </a:r>
            <a:r>
              <a:rPr lang="en-US" sz="3899" dirty="0" err="1">
                <a:solidFill>
                  <a:srgbClr val="5D7963"/>
                </a:solidFill>
                <a:latin typeface="Public Sans"/>
              </a:rPr>
              <a:t>gồm</a:t>
            </a:r>
            <a:r>
              <a:rPr lang="en-US" sz="3899" dirty="0">
                <a:solidFill>
                  <a:srgbClr val="5D7963"/>
                </a:solidFill>
                <a:latin typeface="Public Sans"/>
              </a:rPr>
              <a:t>: </a:t>
            </a:r>
            <a:r>
              <a:rPr lang="en-US" sz="3899" dirty="0" err="1">
                <a:solidFill>
                  <a:srgbClr val="5D7963"/>
                </a:solidFill>
                <a:latin typeface="Public Sans"/>
              </a:rPr>
              <a:t>numFiles</a:t>
            </a:r>
            <a:r>
              <a:rPr lang="en-US" sz="3899" dirty="0">
                <a:solidFill>
                  <a:srgbClr val="5D7963"/>
                </a:solidFill>
                <a:latin typeface="Public Sans"/>
              </a:rPr>
              <a:t>: </a:t>
            </a:r>
            <a:r>
              <a:rPr lang="en-US" sz="3899" dirty="0" err="1">
                <a:solidFill>
                  <a:srgbClr val="5D7963"/>
                </a:solidFill>
                <a:latin typeface="Public Sans"/>
              </a:rPr>
              <a:t>số</a:t>
            </a:r>
            <a:r>
              <a:rPr lang="en-US" sz="3899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99" dirty="0" err="1">
                <a:solidFill>
                  <a:srgbClr val="5D7963"/>
                </a:solidFill>
                <a:latin typeface="Public Sans"/>
              </a:rPr>
              <a:t>lượng</a:t>
            </a:r>
            <a:r>
              <a:rPr lang="en-US" sz="3899" dirty="0">
                <a:solidFill>
                  <a:srgbClr val="5D7963"/>
                </a:solidFill>
                <a:latin typeface="Public Sans"/>
              </a:rPr>
              <a:t> file </a:t>
            </a:r>
            <a:r>
              <a:rPr lang="en-US" sz="3899" dirty="0" err="1">
                <a:solidFill>
                  <a:srgbClr val="5D7963"/>
                </a:solidFill>
                <a:latin typeface="Public Sans"/>
              </a:rPr>
              <a:t>trong</a:t>
            </a:r>
            <a:r>
              <a:rPr lang="en-US" sz="3899" dirty="0">
                <a:solidFill>
                  <a:srgbClr val="5D7963"/>
                </a:solidFill>
                <a:latin typeface="Public Sans"/>
              </a:rPr>
              <a:t> topic, </a:t>
            </a:r>
            <a:r>
              <a:rPr lang="en-US" sz="3899" dirty="0" err="1">
                <a:solidFill>
                  <a:srgbClr val="5D7963"/>
                </a:solidFill>
                <a:latin typeface="Public Sans"/>
              </a:rPr>
              <a:t>cntDel</a:t>
            </a:r>
            <a:r>
              <a:rPr lang="en-US" sz="3899" dirty="0">
                <a:solidFill>
                  <a:srgbClr val="5D7963"/>
                </a:solidFill>
                <a:latin typeface="Public Sans"/>
              </a:rPr>
              <a:t>: </a:t>
            </a:r>
            <a:r>
              <a:rPr lang="en-US" sz="3899" dirty="0" err="1">
                <a:solidFill>
                  <a:srgbClr val="5D7963"/>
                </a:solidFill>
                <a:latin typeface="Public Sans"/>
              </a:rPr>
              <a:t>số</a:t>
            </a:r>
            <a:r>
              <a:rPr lang="en-US" sz="3899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99" dirty="0" err="1">
                <a:solidFill>
                  <a:srgbClr val="5D7963"/>
                </a:solidFill>
                <a:latin typeface="Public Sans"/>
              </a:rPr>
              <a:t>lượng</a:t>
            </a:r>
            <a:r>
              <a:rPr lang="en-US" sz="3899" dirty="0">
                <a:solidFill>
                  <a:srgbClr val="5D7963"/>
                </a:solidFill>
                <a:latin typeface="Public Sans"/>
              </a:rPr>
              <a:t> file </a:t>
            </a:r>
            <a:r>
              <a:rPr lang="en-US" sz="3899" dirty="0" err="1">
                <a:solidFill>
                  <a:srgbClr val="5D7963"/>
                </a:solidFill>
                <a:latin typeface="Public Sans"/>
              </a:rPr>
              <a:t>đã</a:t>
            </a:r>
            <a:r>
              <a:rPr lang="en-US" sz="3899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99" dirty="0" err="1">
                <a:solidFill>
                  <a:srgbClr val="5D7963"/>
                </a:solidFill>
                <a:latin typeface="Public Sans"/>
              </a:rPr>
              <a:t>đánh</a:t>
            </a:r>
            <a:r>
              <a:rPr lang="en-US" sz="3899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3899" dirty="0" err="1">
                <a:solidFill>
                  <a:srgbClr val="5D7963"/>
                </a:solidFill>
                <a:latin typeface="Public Sans" panose="020B0604020202020204" charset="0"/>
              </a:rPr>
              <a:t>dấu</a:t>
            </a:r>
            <a:r>
              <a:rPr lang="en-US" sz="38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99" dirty="0" err="1">
                <a:solidFill>
                  <a:srgbClr val="5D7963"/>
                </a:solidFill>
                <a:latin typeface="Public Sans" panose="020B0604020202020204" charset="0"/>
              </a:rPr>
              <a:t>xóa</a:t>
            </a:r>
            <a:r>
              <a:rPr lang="en-US" sz="3899" dirty="0">
                <a:solidFill>
                  <a:srgbClr val="5D7963"/>
                </a:solidFill>
                <a:latin typeface="Public Sans" panose="020B0604020202020204" charset="0"/>
              </a:rPr>
              <a:t> (</a:t>
            </a:r>
            <a:r>
              <a:rPr lang="en-US" sz="3899" dirty="0" err="1">
                <a:solidFill>
                  <a:srgbClr val="5D7963"/>
                </a:solidFill>
                <a:latin typeface="Public Sans" panose="020B0604020202020204" charset="0"/>
              </a:rPr>
              <a:t>dùng</a:t>
            </a:r>
            <a:r>
              <a:rPr lang="en-US" sz="38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99" dirty="0" err="1">
                <a:solidFill>
                  <a:srgbClr val="5D7963"/>
                </a:solidFill>
                <a:latin typeface="Public Sans" panose="020B0604020202020204" charset="0"/>
              </a:rPr>
              <a:t>cho</a:t>
            </a:r>
            <a:r>
              <a:rPr lang="en-US" sz="38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99" dirty="0" err="1">
                <a:solidFill>
                  <a:srgbClr val="5D7963"/>
                </a:solidFill>
                <a:latin typeface="Public Sans" panose="020B0604020202020204" charset="0"/>
              </a:rPr>
              <a:t>việc</a:t>
            </a:r>
            <a:r>
              <a:rPr lang="en-US" sz="38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99" dirty="0" err="1">
                <a:solidFill>
                  <a:srgbClr val="5D7963"/>
                </a:solidFill>
                <a:latin typeface="Public Sans" panose="020B0604020202020204" charset="0"/>
              </a:rPr>
              <a:t>thêm</a:t>
            </a:r>
            <a:r>
              <a:rPr lang="en-US" sz="38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99" dirty="0" err="1">
                <a:solidFill>
                  <a:srgbClr val="5D7963"/>
                </a:solidFill>
                <a:latin typeface="Public Sans" panose="020B0604020202020204" charset="0"/>
              </a:rPr>
              <a:t>và</a:t>
            </a:r>
            <a:r>
              <a:rPr lang="en-US" sz="38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99" dirty="0" err="1">
                <a:solidFill>
                  <a:srgbClr val="5D7963"/>
                </a:solidFill>
                <a:latin typeface="Public Sans" panose="020B0604020202020204" charset="0"/>
              </a:rPr>
              <a:t>xóa</a:t>
            </a:r>
            <a:r>
              <a:rPr lang="en-US" sz="3899" dirty="0">
                <a:solidFill>
                  <a:srgbClr val="5D7963"/>
                </a:solidFill>
                <a:latin typeface="Public Sans" panose="020B0604020202020204" charset="0"/>
              </a:rPr>
              <a:t> file).</a:t>
            </a:r>
          </a:p>
          <a:p>
            <a:pPr>
              <a:lnSpc>
                <a:spcPts val="5459"/>
              </a:lnSpc>
            </a:pPr>
            <a:r>
              <a:rPr lang="en-US" sz="3899" dirty="0">
                <a:solidFill>
                  <a:srgbClr val="5D7963"/>
                </a:solidFill>
                <a:latin typeface="Public Sans" panose="020B0604020202020204" charset="0"/>
              </a:rPr>
              <a:t>+ files: là 1 </a:t>
            </a:r>
            <a:r>
              <a:rPr lang="en-US" sz="3899" dirty="0" err="1">
                <a:solidFill>
                  <a:srgbClr val="5D7963"/>
                </a:solidFill>
                <a:latin typeface="Public Sans" panose="020B0604020202020204" charset="0"/>
              </a:rPr>
              <a:t>mảng</a:t>
            </a:r>
            <a:r>
              <a:rPr lang="en-US" sz="38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99" dirty="0" err="1">
                <a:solidFill>
                  <a:srgbClr val="5D7963"/>
                </a:solidFill>
                <a:latin typeface="Public Sans" panose="020B0604020202020204" charset="0"/>
              </a:rPr>
              <a:t>gồm</a:t>
            </a:r>
            <a:r>
              <a:rPr lang="en-US" sz="38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99" dirty="0" err="1">
                <a:solidFill>
                  <a:srgbClr val="5D7963"/>
                </a:solidFill>
                <a:latin typeface="Public Sans" panose="020B0604020202020204" charset="0"/>
              </a:rPr>
              <a:t>nhiều</a:t>
            </a:r>
            <a:r>
              <a:rPr lang="en-US" sz="3899" dirty="0">
                <a:solidFill>
                  <a:srgbClr val="5D7963"/>
                </a:solidFill>
                <a:latin typeface="Public Sans" panose="020B0604020202020204" charset="0"/>
              </a:rPr>
              <a:t> File.</a:t>
            </a:r>
          </a:p>
          <a:p>
            <a:pPr>
              <a:lnSpc>
                <a:spcPts val="5459"/>
              </a:lnSpc>
            </a:pPr>
            <a:r>
              <a:rPr lang="en-US" sz="3899" dirty="0">
                <a:solidFill>
                  <a:srgbClr val="5D7963"/>
                </a:solidFill>
                <a:latin typeface="Public Sans" panose="020B0604020202020204" charset="0"/>
              </a:rPr>
              <a:t>+ del: </a:t>
            </a:r>
            <a:r>
              <a:rPr lang="en-US" sz="3899" dirty="0" err="1">
                <a:solidFill>
                  <a:srgbClr val="5D7963"/>
                </a:solidFill>
                <a:latin typeface="Public Sans" panose="020B0604020202020204" charset="0"/>
              </a:rPr>
              <a:t>giải</a:t>
            </a:r>
            <a:r>
              <a:rPr lang="en-US" sz="38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99" dirty="0" err="1">
                <a:solidFill>
                  <a:srgbClr val="5D7963"/>
                </a:solidFill>
                <a:latin typeface="Public Sans" panose="020B0604020202020204" charset="0"/>
              </a:rPr>
              <a:t>phóng</a:t>
            </a:r>
            <a:r>
              <a:rPr lang="en-US" sz="38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99" dirty="0" err="1">
                <a:solidFill>
                  <a:srgbClr val="5D7963"/>
                </a:solidFill>
                <a:latin typeface="Public Sans" panose="020B0604020202020204" charset="0"/>
              </a:rPr>
              <a:t>vùng</a:t>
            </a:r>
            <a:r>
              <a:rPr lang="en-US" sz="3899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3899" dirty="0" err="1">
                <a:solidFill>
                  <a:srgbClr val="5D7963"/>
                </a:solidFill>
                <a:latin typeface="Public Sans" panose="020B0604020202020204" charset="0"/>
              </a:rPr>
              <a:t>nhớ</a:t>
            </a:r>
            <a:r>
              <a:rPr lang="en-US" sz="3899" dirty="0">
                <a:solidFill>
                  <a:srgbClr val="5D7963"/>
                </a:solidFill>
                <a:latin typeface="Public Sans" panose="020B0604020202020204" charset="0"/>
              </a:rPr>
              <a:t>.</a:t>
            </a:r>
          </a:p>
          <a:p>
            <a:pPr>
              <a:lnSpc>
                <a:spcPts val="5459"/>
              </a:lnSpc>
            </a:pPr>
            <a:r>
              <a:rPr lang="en-US" sz="3899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/>
              </a:rPr>
              <a:t>struct </a:t>
            </a:r>
            <a:r>
              <a:rPr lang="en-US" sz="3899" dirty="0">
                <a:solidFill>
                  <a:schemeClr val="tx2">
                    <a:lumMod val="60000"/>
                    <a:lumOff val="40000"/>
                  </a:schemeClr>
                </a:solidFill>
                <a:latin typeface="Public Sans"/>
              </a:rPr>
              <a:t>Topic</a:t>
            </a:r>
            <a:r>
              <a:rPr lang="en-US" sz="3899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/>
              </a:rPr>
              <a:t> {</a:t>
            </a:r>
          </a:p>
          <a:p>
            <a:pPr>
              <a:lnSpc>
                <a:spcPts val="5459"/>
              </a:lnSpc>
            </a:pPr>
            <a:r>
              <a:rPr lang="en-US" sz="3899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/>
              </a:rPr>
              <a:t>	</a:t>
            </a:r>
            <a:r>
              <a:rPr lang="en-US" sz="3899" dirty="0">
                <a:solidFill>
                  <a:schemeClr val="tx2">
                    <a:lumMod val="60000"/>
                    <a:lumOff val="40000"/>
                  </a:schemeClr>
                </a:solidFill>
                <a:latin typeface="Public Sans"/>
              </a:rPr>
              <a:t>int</a:t>
            </a:r>
            <a:r>
              <a:rPr lang="en-US" sz="3899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/>
              </a:rPr>
              <a:t> </a:t>
            </a:r>
            <a:r>
              <a:rPr lang="en-US" sz="3899" dirty="0" err="1">
                <a:solidFill>
                  <a:schemeClr val="accent6">
                    <a:lumMod val="75000"/>
                  </a:schemeClr>
                </a:solidFill>
                <a:latin typeface="Public Sans"/>
              </a:rPr>
              <a:t>numFiles</a:t>
            </a:r>
            <a:r>
              <a:rPr lang="en-US" sz="3899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/>
              </a:rPr>
              <a:t> = </a:t>
            </a:r>
            <a:r>
              <a:rPr lang="en-US" sz="3899" dirty="0">
                <a:solidFill>
                  <a:srgbClr val="00B050"/>
                </a:solidFill>
                <a:latin typeface="Public Sans"/>
              </a:rPr>
              <a:t>0</a:t>
            </a:r>
            <a:r>
              <a:rPr lang="en-US" sz="3899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/>
              </a:rPr>
              <a:t>;</a:t>
            </a:r>
          </a:p>
          <a:p>
            <a:pPr>
              <a:lnSpc>
                <a:spcPts val="5459"/>
              </a:lnSpc>
            </a:pPr>
            <a:r>
              <a:rPr lang="en-US" sz="3899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/>
              </a:rPr>
              <a:t>	</a:t>
            </a:r>
            <a:r>
              <a:rPr lang="en-US" sz="3899" dirty="0">
                <a:solidFill>
                  <a:schemeClr val="tx2">
                    <a:lumMod val="60000"/>
                    <a:lumOff val="40000"/>
                  </a:schemeClr>
                </a:solidFill>
                <a:latin typeface="Public Sans"/>
              </a:rPr>
              <a:t>int</a:t>
            </a:r>
            <a:r>
              <a:rPr lang="en-US" sz="3899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/>
              </a:rPr>
              <a:t> </a:t>
            </a:r>
            <a:r>
              <a:rPr lang="en-US" sz="3899" dirty="0" err="1">
                <a:solidFill>
                  <a:schemeClr val="accent6">
                    <a:lumMod val="75000"/>
                  </a:schemeClr>
                </a:solidFill>
                <a:latin typeface="Public Sans"/>
              </a:rPr>
              <a:t>cntDel</a:t>
            </a:r>
            <a:r>
              <a:rPr lang="en-US" sz="3899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/>
              </a:rPr>
              <a:t> = </a:t>
            </a:r>
            <a:r>
              <a:rPr lang="en-US" sz="3899" dirty="0">
                <a:solidFill>
                  <a:srgbClr val="00B050"/>
                </a:solidFill>
                <a:latin typeface="Public Sans"/>
              </a:rPr>
              <a:t>0</a:t>
            </a:r>
            <a:r>
              <a:rPr lang="en-US" sz="3899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/>
              </a:rPr>
              <a:t>;</a:t>
            </a:r>
          </a:p>
          <a:p>
            <a:pPr>
              <a:lnSpc>
                <a:spcPts val="5459"/>
              </a:lnSpc>
            </a:pPr>
            <a:r>
              <a:rPr lang="en-US" sz="3899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/>
              </a:rPr>
              <a:t>	</a:t>
            </a:r>
            <a:r>
              <a:rPr lang="en-US" sz="3899" dirty="0">
                <a:solidFill>
                  <a:schemeClr val="tx2">
                    <a:lumMod val="60000"/>
                    <a:lumOff val="40000"/>
                  </a:schemeClr>
                </a:solidFill>
                <a:latin typeface="Public Sans"/>
              </a:rPr>
              <a:t>string</a:t>
            </a:r>
            <a:r>
              <a:rPr lang="en-US" sz="3899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/>
              </a:rPr>
              <a:t> </a:t>
            </a:r>
            <a:r>
              <a:rPr lang="en-US" sz="3899" dirty="0">
                <a:solidFill>
                  <a:schemeClr val="accent6">
                    <a:lumMod val="75000"/>
                  </a:schemeClr>
                </a:solidFill>
                <a:latin typeface="Public Sans"/>
              </a:rPr>
              <a:t>path</a:t>
            </a:r>
            <a:r>
              <a:rPr lang="en-US" sz="3899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/>
              </a:rPr>
              <a:t>;</a:t>
            </a:r>
          </a:p>
          <a:p>
            <a:pPr>
              <a:lnSpc>
                <a:spcPts val="5459"/>
              </a:lnSpc>
            </a:pPr>
            <a:r>
              <a:rPr lang="en-US" sz="3899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/>
              </a:rPr>
              <a:t>	</a:t>
            </a:r>
            <a:r>
              <a:rPr lang="en-US" sz="3899" dirty="0">
                <a:solidFill>
                  <a:schemeClr val="tx2">
                    <a:lumMod val="60000"/>
                    <a:lumOff val="40000"/>
                  </a:schemeClr>
                </a:solidFill>
                <a:latin typeface="Public Sans"/>
              </a:rPr>
              <a:t>string</a:t>
            </a:r>
            <a:r>
              <a:rPr lang="en-US" sz="3899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/>
              </a:rPr>
              <a:t> </a:t>
            </a:r>
            <a:r>
              <a:rPr lang="en-US" sz="3899" dirty="0">
                <a:solidFill>
                  <a:schemeClr val="accent6">
                    <a:lumMod val="75000"/>
                  </a:schemeClr>
                </a:solidFill>
                <a:latin typeface="Public Sans"/>
              </a:rPr>
              <a:t>name</a:t>
            </a:r>
            <a:r>
              <a:rPr lang="en-US" sz="3899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/>
              </a:rPr>
              <a:t>;</a:t>
            </a:r>
          </a:p>
          <a:p>
            <a:pPr>
              <a:lnSpc>
                <a:spcPts val="5459"/>
              </a:lnSpc>
            </a:pPr>
            <a:r>
              <a:rPr lang="en-US" sz="3899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/>
              </a:rPr>
              <a:t>	</a:t>
            </a:r>
            <a:r>
              <a:rPr lang="en-US" sz="3899" dirty="0">
                <a:solidFill>
                  <a:schemeClr val="tx2">
                    <a:lumMod val="60000"/>
                    <a:lumOff val="40000"/>
                  </a:schemeClr>
                </a:solidFill>
                <a:latin typeface="Public Sans"/>
              </a:rPr>
              <a:t>File</a:t>
            </a:r>
            <a:r>
              <a:rPr lang="en-US" sz="3899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/>
              </a:rPr>
              <a:t>* </a:t>
            </a:r>
            <a:r>
              <a:rPr lang="en-US" sz="3899" dirty="0">
                <a:solidFill>
                  <a:schemeClr val="accent6">
                    <a:lumMod val="75000"/>
                  </a:schemeClr>
                </a:solidFill>
                <a:latin typeface="Public Sans"/>
              </a:rPr>
              <a:t>files</a:t>
            </a:r>
            <a:r>
              <a:rPr lang="en-US" sz="3899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/>
              </a:rPr>
              <a:t>;</a:t>
            </a:r>
          </a:p>
          <a:p>
            <a:pPr>
              <a:lnSpc>
                <a:spcPts val="5459"/>
              </a:lnSpc>
            </a:pPr>
            <a:r>
              <a:rPr lang="en-US" sz="3899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/>
              </a:rPr>
              <a:t>	void </a:t>
            </a:r>
            <a:r>
              <a:rPr lang="en-US" sz="3899" dirty="0">
                <a:solidFill>
                  <a:schemeClr val="accent6">
                    <a:lumMod val="75000"/>
                  </a:schemeClr>
                </a:solidFill>
                <a:latin typeface="Public Sans"/>
              </a:rPr>
              <a:t>del</a:t>
            </a:r>
            <a:r>
              <a:rPr lang="en-US" sz="3899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/>
              </a:rPr>
              <a:t>();</a:t>
            </a:r>
          </a:p>
          <a:p>
            <a:pPr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/>
              </a:rPr>
              <a:t>};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630" r="27598"/>
          <a:stretch>
            <a:fillRect/>
          </a:stretch>
        </p:blipFill>
        <p:spPr>
          <a:xfrm>
            <a:off x="0" y="0"/>
            <a:ext cx="4414182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45725" y="4369355"/>
            <a:ext cx="2571167" cy="1548291"/>
            <a:chOff x="0" y="0"/>
            <a:chExt cx="3428223" cy="206438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428223" cy="2064387"/>
            </a:xfrm>
            <a:prstGeom prst="rect">
              <a:avLst/>
            </a:prstGeom>
            <a:solidFill>
              <a:srgbClr val="5D796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424489" y="646749"/>
              <a:ext cx="2579244" cy="761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0"/>
                </a:lnSpc>
              </a:pPr>
              <a:r>
                <a:rPr lang="en-US" sz="3700" spc="136" dirty="0">
                  <a:solidFill>
                    <a:srgbClr val="FFFFFF"/>
                  </a:solidFill>
                  <a:latin typeface="Public Sans" panose="020B0604020202020204" charset="0"/>
                </a:rPr>
                <a:t>DATA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867400" y="1409700"/>
            <a:ext cx="11363258" cy="764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400" dirty="0">
                <a:solidFill>
                  <a:srgbClr val="5D7963"/>
                </a:solidFill>
                <a:latin typeface="Public Sans"/>
              </a:rPr>
              <a:t>Bao </a:t>
            </a:r>
            <a:r>
              <a:rPr lang="en-US" sz="4400" dirty="0" err="1">
                <a:solidFill>
                  <a:srgbClr val="5D7963"/>
                </a:solidFill>
                <a:latin typeface="Public Sans"/>
              </a:rPr>
              <a:t>gồm</a:t>
            </a:r>
            <a:r>
              <a:rPr lang="en-US" sz="4400" dirty="0">
                <a:solidFill>
                  <a:srgbClr val="5D7963"/>
                </a:solidFill>
                <a:latin typeface="Public Sans"/>
              </a:rPr>
              <a:t>: </a:t>
            </a:r>
          </a:p>
          <a:p>
            <a:pPr>
              <a:lnSpc>
                <a:spcPts val="6719"/>
              </a:lnSpc>
            </a:pPr>
            <a:r>
              <a:rPr lang="en-US" sz="4400" dirty="0">
                <a:solidFill>
                  <a:srgbClr val="5D7963"/>
                </a:solidFill>
                <a:latin typeface="Public Sans" panose="020B0604020202020204" charset="0"/>
              </a:rPr>
              <a:t>+ </a:t>
            </a:r>
            <a:r>
              <a:rPr lang="en-US" sz="4400" dirty="0" err="1">
                <a:solidFill>
                  <a:srgbClr val="5D7963"/>
                </a:solidFill>
                <a:latin typeface="Public Sans"/>
              </a:rPr>
              <a:t>numTopic</a:t>
            </a:r>
            <a:r>
              <a:rPr lang="en-US" sz="4400" dirty="0">
                <a:solidFill>
                  <a:srgbClr val="5D7963"/>
                </a:solidFill>
                <a:latin typeface="Public Sans"/>
              </a:rPr>
              <a:t>: </a:t>
            </a:r>
            <a:r>
              <a:rPr lang="en-US" sz="4400" dirty="0" err="1">
                <a:solidFill>
                  <a:srgbClr val="5D7963"/>
                </a:solidFill>
                <a:latin typeface="Public Sans"/>
              </a:rPr>
              <a:t>số</a:t>
            </a:r>
            <a:r>
              <a:rPr lang="en-US" sz="44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5D7963"/>
                </a:solidFill>
                <a:latin typeface="Public Sans"/>
              </a:rPr>
              <a:t>lượng</a:t>
            </a:r>
            <a:r>
              <a:rPr lang="en-US" sz="4400" dirty="0">
                <a:solidFill>
                  <a:srgbClr val="5D7963"/>
                </a:solidFill>
                <a:latin typeface="Public Sans"/>
              </a:rPr>
              <a:t> topic </a:t>
            </a:r>
            <a:r>
              <a:rPr lang="en-US" sz="4400" dirty="0" err="1">
                <a:solidFill>
                  <a:srgbClr val="5D7963"/>
                </a:solidFill>
                <a:latin typeface="Public Sans"/>
              </a:rPr>
              <a:t>có</a:t>
            </a:r>
            <a:r>
              <a:rPr lang="en-US" sz="4400" dirty="0">
                <a:solidFill>
                  <a:srgbClr val="5D7963"/>
                </a:solidFill>
                <a:latin typeface="Public Sans"/>
              </a:rPr>
              <a:t> </a:t>
            </a:r>
            <a:r>
              <a:rPr lang="en-US" sz="4400" dirty="0" err="1">
                <a:solidFill>
                  <a:srgbClr val="5D7963"/>
                </a:solidFill>
                <a:latin typeface="Public Sans"/>
              </a:rPr>
              <a:t>trong</a:t>
            </a:r>
            <a:r>
              <a:rPr lang="en-US" sz="4400" dirty="0">
                <a:solidFill>
                  <a:srgbClr val="5D7963"/>
                </a:solidFill>
                <a:latin typeface="Public Sans"/>
              </a:rPr>
              <a:t> data.</a:t>
            </a:r>
          </a:p>
          <a:p>
            <a:pPr>
              <a:lnSpc>
                <a:spcPts val="6719"/>
              </a:lnSpc>
            </a:pPr>
            <a:r>
              <a:rPr lang="en-US" sz="4400" dirty="0">
                <a:solidFill>
                  <a:srgbClr val="5D7963"/>
                </a:solidFill>
                <a:latin typeface="Public Sans" panose="020B0604020202020204" charset="0"/>
              </a:rPr>
              <a:t>+ path: </a:t>
            </a:r>
            <a:r>
              <a:rPr lang="en-US" sz="4400" dirty="0" err="1">
                <a:solidFill>
                  <a:srgbClr val="5D7963"/>
                </a:solidFill>
                <a:latin typeface="Public Sans" panose="020B0604020202020204" charset="0"/>
              </a:rPr>
              <a:t>đường</a:t>
            </a:r>
            <a:r>
              <a:rPr lang="en-US" sz="44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400" dirty="0" err="1">
                <a:solidFill>
                  <a:srgbClr val="5D7963"/>
                </a:solidFill>
                <a:latin typeface="Public Sans" panose="020B0604020202020204" charset="0"/>
              </a:rPr>
              <a:t>dẫn</a:t>
            </a:r>
            <a:r>
              <a:rPr lang="en-US" sz="4400" dirty="0">
                <a:solidFill>
                  <a:srgbClr val="5D7963"/>
                </a:solidFill>
                <a:latin typeface="Public Sans" panose="020B0604020202020204" charset="0"/>
              </a:rPr>
              <a:t> </a:t>
            </a:r>
            <a:r>
              <a:rPr lang="en-US" sz="4400" dirty="0" err="1">
                <a:solidFill>
                  <a:srgbClr val="5D7963"/>
                </a:solidFill>
                <a:latin typeface="Public Sans" panose="020B0604020202020204" charset="0"/>
              </a:rPr>
              <a:t>tới</a:t>
            </a:r>
            <a:r>
              <a:rPr lang="en-US" sz="4400" dirty="0">
                <a:solidFill>
                  <a:srgbClr val="5D7963"/>
                </a:solidFill>
                <a:latin typeface="Public Sans" panose="020B0604020202020204" charset="0"/>
              </a:rPr>
              <a:t> data.</a:t>
            </a:r>
          </a:p>
          <a:p>
            <a:pPr>
              <a:lnSpc>
                <a:spcPts val="6719"/>
              </a:lnSpc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 panose="020B0604020202020204" charset="0"/>
              </a:rPr>
              <a:t>struct </a:t>
            </a:r>
            <a:r>
              <a:rPr lang="en-US" sz="4400" dirty="0">
                <a:solidFill>
                  <a:schemeClr val="tx2">
                    <a:lumMod val="60000"/>
                    <a:lumOff val="40000"/>
                  </a:schemeClr>
                </a:solidFill>
                <a:latin typeface="Public Sans" panose="020B0604020202020204" charset="0"/>
              </a:rPr>
              <a:t>Data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 panose="020B0604020202020204" charset="0"/>
              </a:rPr>
              <a:t> {</a:t>
            </a:r>
          </a:p>
          <a:p>
            <a:pPr>
              <a:lnSpc>
                <a:spcPts val="6719"/>
              </a:lnSpc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 panose="020B0604020202020204" charset="0"/>
              </a:rPr>
              <a:t>	</a:t>
            </a:r>
            <a:r>
              <a:rPr lang="en-US" sz="4400" dirty="0">
                <a:solidFill>
                  <a:schemeClr val="tx2">
                    <a:lumMod val="60000"/>
                    <a:lumOff val="40000"/>
                  </a:schemeClr>
                </a:solidFill>
                <a:latin typeface="Public Sans" panose="020B0604020202020204" charset="0"/>
              </a:rPr>
              <a:t>int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 panose="020B0604020202020204" charset="0"/>
              </a:rPr>
              <a:t> </a:t>
            </a:r>
            <a:r>
              <a:rPr lang="en-US" sz="4400" dirty="0" err="1">
                <a:solidFill>
                  <a:schemeClr val="accent6">
                    <a:lumMod val="75000"/>
                  </a:schemeClr>
                </a:solidFill>
                <a:latin typeface="Public Sans" panose="020B0604020202020204" charset="0"/>
              </a:rPr>
              <a:t>numTopic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 panose="020B0604020202020204" charset="0"/>
              </a:rPr>
              <a:t>;</a:t>
            </a:r>
          </a:p>
          <a:p>
            <a:pPr>
              <a:lnSpc>
                <a:spcPts val="6719"/>
              </a:lnSpc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 panose="020B0604020202020204" charset="0"/>
              </a:rPr>
              <a:t>	</a:t>
            </a:r>
            <a:r>
              <a:rPr lang="en-US" sz="4400" dirty="0">
                <a:solidFill>
                  <a:schemeClr val="tx2">
                    <a:lumMod val="60000"/>
                    <a:lumOff val="40000"/>
                  </a:schemeClr>
                </a:solidFill>
                <a:latin typeface="Public Sans" panose="020B0604020202020204" charset="0"/>
              </a:rPr>
              <a:t>Topic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 panose="020B0604020202020204" charset="0"/>
              </a:rPr>
              <a:t>*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Public Sans" panose="020B0604020202020204" charset="0"/>
              </a:rPr>
              <a:t>topics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 panose="020B0604020202020204" charset="0"/>
              </a:rPr>
              <a:t> = </a:t>
            </a:r>
            <a:r>
              <a:rPr lang="en-US" sz="4400" dirty="0" err="1">
                <a:solidFill>
                  <a:srgbClr val="00B050"/>
                </a:solidFill>
                <a:latin typeface="Public Sans" panose="020B0604020202020204" charset="0"/>
              </a:rPr>
              <a:t>nullptr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 panose="020B0604020202020204" charset="0"/>
              </a:rPr>
              <a:t>;</a:t>
            </a:r>
          </a:p>
          <a:p>
            <a:pPr>
              <a:lnSpc>
                <a:spcPts val="6719"/>
              </a:lnSpc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 panose="020B0604020202020204" charset="0"/>
              </a:rPr>
              <a:t>	</a:t>
            </a:r>
            <a:r>
              <a:rPr lang="en-US" sz="4400" dirty="0">
                <a:solidFill>
                  <a:schemeClr val="tx2">
                    <a:lumMod val="60000"/>
                    <a:lumOff val="40000"/>
                  </a:schemeClr>
                </a:solidFill>
                <a:latin typeface="Public Sans" panose="020B0604020202020204" charset="0"/>
              </a:rPr>
              <a:t>string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 panose="020B0604020202020204" charset="0"/>
              </a:rPr>
              <a:t>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Public Sans" panose="020B0604020202020204" charset="0"/>
              </a:rPr>
              <a:t>path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 panose="020B0604020202020204" charset="0"/>
              </a:rPr>
              <a:t>;</a:t>
            </a:r>
          </a:p>
          <a:p>
            <a:pPr>
              <a:lnSpc>
                <a:spcPts val="6719"/>
              </a:lnSpc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 panose="020B0604020202020204" charset="0"/>
              </a:rPr>
              <a:t>	void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Public Sans" panose="020B0604020202020204" charset="0"/>
              </a:rPr>
              <a:t>del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 panose="020B0604020202020204" charset="0"/>
              </a:rPr>
              <a:t>();</a:t>
            </a:r>
          </a:p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Public Sans" panose="020B0604020202020204" charset="0"/>
              </a:rPr>
              <a:t>};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7843" r="27843"/>
          <a:stretch>
            <a:fillRect/>
          </a:stretch>
        </p:blipFill>
        <p:spPr>
          <a:xfrm>
            <a:off x="11452359" y="0"/>
            <a:ext cx="683564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2294500" y="1202649"/>
            <a:ext cx="5151358" cy="8098838"/>
          </a:xfrm>
          <a:prstGeom prst="rect">
            <a:avLst/>
          </a:prstGeom>
          <a:solidFill>
            <a:srgbClr val="5D7963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2022709" cy="17468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5395" r="5813"/>
          <a:stretch>
            <a:fillRect/>
          </a:stretch>
        </p:blipFill>
        <p:spPr>
          <a:xfrm>
            <a:off x="1028700" y="3704509"/>
            <a:ext cx="1906829" cy="142946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5630868"/>
            <a:ext cx="1976273" cy="158101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799603" y="1513287"/>
            <a:ext cx="5344397" cy="1142653"/>
            <a:chOff x="0" y="-95250"/>
            <a:chExt cx="7125863" cy="1523538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0"/>
              <a:ext cx="7125863" cy="760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52"/>
                </a:lnSpc>
              </a:pPr>
              <a:r>
                <a:rPr lang="en-US" sz="3300" b="1" spc="419" dirty="0">
                  <a:solidFill>
                    <a:srgbClr val="5D7963"/>
                  </a:solidFill>
                  <a:latin typeface="Public Sans" panose="020B0604020202020204" charset="0"/>
                </a:rPr>
                <a:t>VECTORINT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42742"/>
              <a:ext cx="7125863" cy="585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Struct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lưu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trữ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mảng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động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kiểu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int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799603" y="3654503"/>
            <a:ext cx="5344397" cy="1608535"/>
            <a:chOff x="0" y="-66675"/>
            <a:chExt cx="7125863" cy="214471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66675"/>
              <a:ext cx="7125863" cy="73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52"/>
                </a:lnSpc>
              </a:pPr>
              <a:r>
                <a:rPr lang="en-US" sz="3300" b="1" spc="419" dirty="0">
                  <a:solidFill>
                    <a:srgbClr val="5D7963"/>
                  </a:solidFill>
                  <a:latin typeface="Public Sans" panose="020B0604020202020204" charset="0"/>
                </a:rPr>
                <a:t>VECTORSTR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42742"/>
              <a:ext cx="7125863" cy="1235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Struct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lưu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trữ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mảng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động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kiểu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string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799603" y="5838173"/>
            <a:ext cx="5344397" cy="1121222"/>
            <a:chOff x="0" y="-66675"/>
            <a:chExt cx="7125863" cy="149496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66675"/>
              <a:ext cx="7125863" cy="73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52"/>
                </a:lnSpc>
              </a:pPr>
              <a:r>
                <a:rPr lang="en-US" sz="3300" b="1" spc="419" dirty="0">
                  <a:solidFill>
                    <a:srgbClr val="5D7963"/>
                  </a:solidFill>
                  <a:latin typeface="Public Sans" panose="020B0604020202020204" charset="0"/>
                </a:rPr>
                <a:t>PAIRSI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42742"/>
              <a:ext cx="7125863" cy="585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Lưu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một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cặp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giá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trị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string, int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606800" y="2804160"/>
            <a:ext cx="4526759" cy="470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9"/>
              </a:lnSpc>
            </a:pPr>
            <a:r>
              <a:rPr lang="en-US" sz="6500" b="1" spc="117" dirty="0">
                <a:solidFill>
                  <a:srgbClr val="FFFFFF"/>
                </a:solidFill>
                <a:latin typeface="Public Sans" panose="020B0604020202020204" charset="0"/>
              </a:rPr>
              <a:t>CÁC STRUCT SỬ DỤNG TRONG ĐỒ ÁN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7677281"/>
            <a:ext cx="1976273" cy="1581019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3799603" y="7648366"/>
            <a:ext cx="5344397" cy="1608534"/>
            <a:chOff x="0" y="-66675"/>
            <a:chExt cx="7125863" cy="214471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66675"/>
              <a:ext cx="7125863" cy="73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52"/>
                </a:lnSpc>
              </a:pPr>
              <a:r>
                <a:rPr lang="en-US" sz="3300" b="1" spc="419" dirty="0">
                  <a:solidFill>
                    <a:srgbClr val="5D7963"/>
                  </a:solidFill>
                  <a:latin typeface="Public Sans" panose="020B0604020202020204" charset="0"/>
                </a:rPr>
                <a:t>VECTORPSI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42742"/>
              <a:ext cx="7125863" cy="1235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50"/>
                </a:lnSpc>
              </a:pP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Lưu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mảng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động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một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cặp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giá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</a:t>
              </a:r>
              <a:r>
                <a:rPr lang="en-US" sz="2500" spc="25" dirty="0" err="1">
                  <a:solidFill>
                    <a:srgbClr val="5D7963"/>
                  </a:solidFill>
                  <a:latin typeface="Public Sans" panose="020B0604020202020204" charset="0"/>
                </a:rPr>
                <a:t>trị</a:t>
              </a:r>
              <a:r>
                <a:rPr lang="en-US" sz="2500" spc="25" dirty="0">
                  <a:solidFill>
                    <a:srgbClr val="5D7963"/>
                  </a:solidFill>
                  <a:latin typeface="Public Sans" panose="020B0604020202020204" charset="0"/>
                </a:rPr>
                <a:t> string, int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1462</Words>
  <Application>Microsoft Office PowerPoint</Application>
  <PresentationFormat>Tùy chỉnh</PresentationFormat>
  <Paragraphs>160</Paragraphs>
  <Slides>24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2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24</vt:i4>
      </vt:variant>
    </vt:vector>
  </HeadingPairs>
  <TitlesOfParts>
    <vt:vector size="27" baseType="lpstr">
      <vt:lpstr>Arial</vt:lpstr>
      <vt:lpstr>Public Sans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thủng tầng ozone</dc:title>
  <cp:lastModifiedBy>NGUYỄN HOÀNG LÂM</cp:lastModifiedBy>
  <cp:revision>11</cp:revision>
  <dcterms:created xsi:type="dcterms:W3CDTF">2006-08-16T00:00:00Z</dcterms:created>
  <dcterms:modified xsi:type="dcterms:W3CDTF">2021-07-15T07:35:51Z</dcterms:modified>
  <dc:identifier>DAEN33KPfrg</dc:identifier>
</cp:coreProperties>
</file>